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3" r:id="rId4"/>
    <p:sldId id="265" r:id="rId5"/>
    <p:sldId id="264" r:id="rId6"/>
    <p:sldId id="26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96" d="100"/>
          <a:sy n="96" d="100"/>
        </p:scale>
        <p:origin x="48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43FC9-3896-417A-BE55-EF452744D6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78C0D1-05C4-461E-B9BD-1895411FDD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6223A1-B600-4076-B59B-42644AE00D59}"/>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5" name="Footer Placeholder 4">
            <a:extLst>
              <a:ext uri="{FF2B5EF4-FFF2-40B4-BE49-F238E27FC236}">
                <a16:creationId xmlns:a16="http://schemas.microsoft.com/office/drawing/2014/main" id="{1D13C6EB-C93F-409C-B7D3-B388BA5AB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73B9D-A69E-455C-A437-41439C8FA7F6}"/>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467270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6255-D0B1-402D-8561-0001F714E9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A2CCAC-A7F1-42FA-BBAA-26B453B014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8F65E6-19C9-495C-BF17-9204D25218BD}"/>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5" name="Footer Placeholder 4">
            <a:extLst>
              <a:ext uri="{FF2B5EF4-FFF2-40B4-BE49-F238E27FC236}">
                <a16:creationId xmlns:a16="http://schemas.microsoft.com/office/drawing/2014/main" id="{96FF872C-DCFF-4754-B678-967C5AD93F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36237-AC8A-4D34-B8EC-7669491083DA}"/>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355271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C587B-18F9-4D9A-A1B9-B141F33F71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6FFFA2-9602-4A63-B817-0E9A113C12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511573-824D-446E-8ABE-A6ACAAFFB064}"/>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5" name="Footer Placeholder 4">
            <a:extLst>
              <a:ext uri="{FF2B5EF4-FFF2-40B4-BE49-F238E27FC236}">
                <a16:creationId xmlns:a16="http://schemas.microsoft.com/office/drawing/2014/main" id="{98D74640-CBF8-44CD-A8B5-093CB91ED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B451B1-FCB5-40D0-A107-1D683B152FFF}"/>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888207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8060A-53C3-48EC-A9DD-37488BA3FE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CFA847-837F-4696-A3B1-BC089DE93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4E9DED-8B4C-475E-B144-2F4FBCB0E1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DCF483-0693-4FAE-9391-E1409FF6D562}"/>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6" name="Footer Placeholder 5">
            <a:extLst>
              <a:ext uri="{FF2B5EF4-FFF2-40B4-BE49-F238E27FC236}">
                <a16:creationId xmlns:a16="http://schemas.microsoft.com/office/drawing/2014/main" id="{1E3B8862-B15D-44D5-88C9-376C21BFD5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37815-6A69-4332-B4CD-7DF5A1E6DDCA}"/>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173282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9E6CA-0196-4077-9094-DBC1327E3D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B4095A-77FF-48DB-81A5-3B14BB335B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BC4002-FF08-4EA2-A1B0-B538A18659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77ABD5-EB15-4CAA-86CA-23D83D26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1B3505-0C75-4C55-B994-E3A441ED59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DF5C7E-9693-46CA-8B44-B010D031256B}"/>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8" name="Footer Placeholder 7">
            <a:extLst>
              <a:ext uri="{FF2B5EF4-FFF2-40B4-BE49-F238E27FC236}">
                <a16:creationId xmlns:a16="http://schemas.microsoft.com/office/drawing/2014/main" id="{E75E2C6B-7367-48DB-B834-5D5C61FA0C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B35460-4098-4759-A9C3-B46E8CA1C333}"/>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75457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4E5E3-E993-4DCC-B808-6BC1425126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B7D1AE-5843-4049-B450-C6FE10354800}"/>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4" name="Footer Placeholder 3">
            <a:extLst>
              <a:ext uri="{FF2B5EF4-FFF2-40B4-BE49-F238E27FC236}">
                <a16:creationId xmlns:a16="http://schemas.microsoft.com/office/drawing/2014/main" id="{F7D4763E-2F89-429B-8206-4B8A31FBD2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7DB858-9FCE-4700-ADBE-90CAECA77BCD}"/>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92384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8BEB0A-6B6D-4D76-BFB6-73F26B985BB1}"/>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3" name="Footer Placeholder 2">
            <a:extLst>
              <a:ext uri="{FF2B5EF4-FFF2-40B4-BE49-F238E27FC236}">
                <a16:creationId xmlns:a16="http://schemas.microsoft.com/office/drawing/2014/main" id="{C1E9F9F5-946F-4DB2-AF64-927E641206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9CDF25-BF35-4742-B3FF-29F772254DEB}"/>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2084240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21455-D796-4B67-8D50-2AE50D0C49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4620F0-CBEC-4A3C-A88C-F7C917C0BA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9F0211-4BBD-4A9B-8699-0C834D1D16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E3B7B-56C4-415A-A280-C3FE2F8C2EA6}"/>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6" name="Footer Placeholder 5">
            <a:extLst>
              <a:ext uri="{FF2B5EF4-FFF2-40B4-BE49-F238E27FC236}">
                <a16:creationId xmlns:a16="http://schemas.microsoft.com/office/drawing/2014/main" id="{3908A003-C8F7-4D4E-9502-15B715199F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6D96FB-8989-4883-B116-BFA530E1F891}"/>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1417076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55A78-19B5-47D9-B6BA-2DF59449EA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44F7FC-B7E7-4434-9D19-C8146F1FFA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1662DE-5624-4A25-8985-51B0B02D10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27786A-16FC-42B8-9CFE-C805D11253D0}"/>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6" name="Footer Placeholder 5">
            <a:extLst>
              <a:ext uri="{FF2B5EF4-FFF2-40B4-BE49-F238E27FC236}">
                <a16:creationId xmlns:a16="http://schemas.microsoft.com/office/drawing/2014/main" id="{0E259E81-FB04-4276-AECC-80F4BC4E8D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06158-3625-43D6-A82D-E7EDA60FDD1C}"/>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819377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3D62-358B-4B3A-8F13-3712B42804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C03377-3979-43C1-A596-3AB23A21D5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5A40EE-8B80-4F8D-9960-9ADE1D237E89}"/>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5" name="Footer Placeholder 4">
            <a:extLst>
              <a:ext uri="{FF2B5EF4-FFF2-40B4-BE49-F238E27FC236}">
                <a16:creationId xmlns:a16="http://schemas.microsoft.com/office/drawing/2014/main" id="{1579BF60-2E99-46DB-BDB3-33B6DD2C2F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67B4E6-7FE0-4024-A45F-CF65F13035CB}"/>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201053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9ECFE1-03A0-4ED8-8A3F-C633A8EB68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E7B1A0-1C17-4402-AD2C-2546819091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071116-1B7E-4252-9E5A-FEB05D917AE4}"/>
              </a:ext>
            </a:extLst>
          </p:cNvPr>
          <p:cNvSpPr>
            <a:spLocks noGrp="1"/>
          </p:cNvSpPr>
          <p:nvPr>
            <p:ph type="dt" sz="half" idx="10"/>
          </p:nvPr>
        </p:nvSpPr>
        <p:spPr/>
        <p:txBody>
          <a:bodyPr/>
          <a:lstStyle/>
          <a:p>
            <a:fld id="{AA853850-451E-4AC8-B158-A1DF92F95AD0}" type="datetimeFigureOut">
              <a:rPr lang="en-US" smtClean="0"/>
              <a:t>1/8/2023</a:t>
            </a:fld>
            <a:endParaRPr lang="en-US"/>
          </a:p>
        </p:txBody>
      </p:sp>
      <p:sp>
        <p:nvSpPr>
          <p:cNvPr id="5" name="Footer Placeholder 4">
            <a:extLst>
              <a:ext uri="{FF2B5EF4-FFF2-40B4-BE49-F238E27FC236}">
                <a16:creationId xmlns:a16="http://schemas.microsoft.com/office/drawing/2014/main" id="{9C7D32EC-0006-4190-8E82-6574F0C456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32C97-95AF-47FB-9A3B-FDD0EB85FD64}"/>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1413782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AC84EA-3D3B-4BAE-B236-D91E4984EF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524A68-F3C9-4F1E-B00F-51CCE88C97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308718-6996-4131-9073-CD76C4E4F2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53850-451E-4AC8-B158-A1DF92F95AD0}" type="datetimeFigureOut">
              <a:rPr lang="en-US" smtClean="0"/>
              <a:t>1/8/2023</a:t>
            </a:fld>
            <a:endParaRPr lang="en-US"/>
          </a:p>
        </p:txBody>
      </p:sp>
      <p:sp>
        <p:nvSpPr>
          <p:cNvPr id="5" name="Footer Placeholder 4">
            <a:extLst>
              <a:ext uri="{FF2B5EF4-FFF2-40B4-BE49-F238E27FC236}">
                <a16:creationId xmlns:a16="http://schemas.microsoft.com/office/drawing/2014/main" id="{A0C619AF-BFB0-4414-A880-1D5FEEF99E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F80632-378F-472B-B246-803BC353CF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27FD03-021F-4D6F-8F23-C3C1AC51E3BB}" type="slidenum">
              <a:rPr lang="en-US" smtClean="0"/>
              <a:t>‹#›</a:t>
            </a:fld>
            <a:endParaRPr lang="en-US"/>
          </a:p>
        </p:txBody>
      </p:sp>
    </p:spTree>
    <p:extLst>
      <p:ext uri="{BB962C8B-B14F-4D97-AF65-F5344CB8AC3E}">
        <p14:creationId xmlns:p14="http://schemas.microsoft.com/office/powerpoint/2010/main" val="3928322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19C7CE-9B18-4560-AD12-964DC7107818}"/>
              </a:ext>
            </a:extLst>
          </p:cNvPr>
          <p:cNvSpPr txBox="1"/>
          <p:nvPr/>
        </p:nvSpPr>
        <p:spPr>
          <a:xfrm>
            <a:off x="861205" y="2669360"/>
            <a:ext cx="10659762" cy="2585323"/>
          </a:xfrm>
          <a:prstGeom prst="rect">
            <a:avLst/>
          </a:prstGeom>
          <a:noFill/>
        </p:spPr>
        <p:txBody>
          <a:bodyPr wrap="square" rtlCol="0">
            <a:spAutoFit/>
          </a:bodyPr>
          <a:lstStyle/>
          <a:p>
            <a:r>
              <a:rPr lang="en-US" dirty="0"/>
              <a:t>The </a:t>
            </a:r>
            <a:r>
              <a:rPr lang="en-US" i="1" dirty="0"/>
              <a:t>Efficient Cause – Paired Orderings </a:t>
            </a:r>
            <a:r>
              <a:rPr lang="en-US" dirty="0"/>
              <a:t>procedure offers four randomization options: </a:t>
            </a:r>
            <a:r>
              <a:rPr lang="en-US" i="1" dirty="0"/>
              <a:t>within Effect Orderings, within Cause &amp; Effect Orderings, All Observations</a:t>
            </a:r>
            <a:r>
              <a:rPr lang="en-US" dirty="0"/>
              <a:t>, and </a:t>
            </a:r>
            <a:r>
              <a:rPr lang="en-US" i="1" dirty="0"/>
              <a:t>Deep Structures</a:t>
            </a:r>
            <a:r>
              <a:rPr lang="en-US" dirty="0"/>
              <a:t>. The four options may yield substantively different </a:t>
            </a:r>
            <a:r>
              <a:rPr lang="en-US" i="1" dirty="0"/>
              <a:t>c</a:t>
            </a:r>
            <a:r>
              <a:rPr lang="en-US" dirty="0"/>
              <a:t>-values on the same data set. Care must be taken, then, in considering the inference to be drawn from the analyses while keeping in mind that </a:t>
            </a:r>
            <a:r>
              <a:rPr lang="en-US" i="1" dirty="0"/>
              <a:t>c</a:t>
            </a:r>
            <a:r>
              <a:rPr lang="en-US" dirty="0"/>
              <a:t>-values play a limited role in interpreting results. Greater focus should be placed on the patterns of observations across the cause and effect orderings and on the PCC indices.  </a:t>
            </a:r>
          </a:p>
          <a:p>
            <a:endParaRPr lang="en-US" dirty="0"/>
          </a:p>
          <a:p>
            <a:r>
              <a:rPr lang="en-US" dirty="0"/>
              <a:t>You will most likely find the greatest differences in </a:t>
            </a:r>
            <a:r>
              <a:rPr lang="en-US" i="1" dirty="0"/>
              <a:t>c</a:t>
            </a:r>
            <a:r>
              <a:rPr lang="en-US" dirty="0"/>
              <a:t>-values when comparing the </a:t>
            </a:r>
            <a:r>
              <a:rPr lang="en-US" i="1" dirty="0"/>
              <a:t>Deep Structures</a:t>
            </a:r>
            <a:r>
              <a:rPr lang="en-US" dirty="0"/>
              <a:t> result to the results from the other three options. The reason is the </a:t>
            </a:r>
            <a:r>
              <a:rPr lang="en-US" i="1" dirty="0"/>
              <a:t>Deep Structures</a:t>
            </a:r>
            <a:r>
              <a:rPr lang="en-US" dirty="0"/>
              <a:t> option will generate new data based on the units of observation, while the other three options will randomly shuffle the existing data.</a:t>
            </a:r>
          </a:p>
        </p:txBody>
      </p:sp>
      <p:sp>
        <p:nvSpPr>
          <p:cNvPr id="4" name="TextBox 3">
            <a:extLst>
              <a:ext uri="{FF2B5EF4-FFF2-40B4-BE49-F238E27FC236}">
                <a16:creationId xmlns:a16="http://schemas.microsoft.com/office/drawing/2014/main" id="{07C71798-5CC1-4C9A-9846-4DDAE20EE0A0}"/>
              </a:ext>
            </a:extLst>
          </p:cNvPr>
          <p:cNvSpPr txBox="1"/>
          <p:nvPr/>
        </p:nvSpPr>
        <p:spPr>
          <a:xfrm>
            <a:off x="1034330" y="342153"/>
            <a:ext cx="10123339" cy="400110"/>
          </a:xfrm>
          <a:prstGeom prst="rect">
            <a:avLst/>
          </a:prstGeom>
          <a:noFill/>
        </p:spPr>
        <p:txBody>
          <a:bodyPr wrap="square">
            <a:spAutoFit/>
          </a:bodyPr>
          <a:lstStyle/>
          <a:p>
            <a:pPr algn="ctr"/>
            <a:r>
              <a:rPr lang="en-US" sz="2000" b="1" dirty="0">
                <a:solidFill>
                  <a:srgbClr val="C00000"/>
                </a:solidFill>
              </a:rPr>
              <a:t>Choosing among the Randomization Options</a:t>
            </a:r>
          </a:p>
        </p:txBody>
      </p:sp>
      <p:pic>
        <p:nvPicPr>
          <p:cNvPr id="8" name="Picture 7">
            <a:extLst>
              <a:ext uri="{FF2B5EF4-FFF2-40B4-BE49-F238E27FC236}">
                <a16:creationId xmlns:a16="http://schemas.microsoft.com/office/drawing/2014/main" id="{A4A91B33-37C9-6A69-DA66-3E1C19B82514}"/>
              </a:ext>
            </a:extLst>
          </p:cNvPr>
          <p:cNvPicPr>
            <a:picLocks noChangeAspect="1"/>
          </p:cNvPicPr>
          <p:nvPr/>
        </p:nvPicPr>
        <p:blipFill>
          <a:blip r:embed="rId2"/>
          <a:stretch>
            <a:fillRect/>
          </a:stretch>
        </p:blipFill>
        <p:spPr>
          <a:xfrm>
            <a:off x="5190961" y="799576"/>
            <a:ext cx="2000250" cy="1638300"/>
          </a:xfrm>
          <a:prstGeom prst="rect">
            <a:avLst/>
          </a:prstGeom>
        </p:spPr>
      </p:pic>
    </p:spTree>
    <p:extLst>
      <p:ext uri="{BB962C8B-B14F-4D97-AF65-F5344CB8AC3E}">
        <p14:creationId xmlns:p14="http://schemas.microsoft.com/office/powerpoint/2010/main" val="1733149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9CED41B-B7F0-45BA-9A7C-0DFB331C7E02}"/>
              </a:ext>
            </a:extLst>
          </p:cNvPr>
          <p:cNvSpPr txBox="1"/>
          <p:nvPr/>
        </p:nvSpPr>
        <p:spPr>
          <a:xfrm>
            <a:off x="510746" y="474345"/>
            <a:ext cx="11170507" cy="3416320"/>
          </a:xfrm>
          <a:prstGeom prst="rect">
            <a:avLst/>
          </a:prstGeom>
          <a:noFill/>
        </p:spPr>
        <p:txBody>
          <a:bodyPr wrap="square">
            <a:spAutoFit/>
          </a:bodyPr>
          <a:lstStyle/>
          <a:p>
            <a:r>
              <a:rPr lang="en-US" dirty="0"/>
              <a:t>The Randomization Test (</a:t>
            </a:r>
            <a:r>
              <a:rPr lang="en-US" i="1" dirty="0"/>
              <a:t>c</a:t>
            </a:r>
            <a:r>
              <a:rPr lang="en-US" dirty="0"/>
              <a:t>-value) is used to choose between two competing inferences: </a:t>
            </a:r>
            <a:r>
              <a:rPr lang="en-US" i="1" dirty="0"/>
              <a:t>Theory</a:t>
            </a:r>
            <a:r>
              <a:rPr lang="en-US" dirty="0"/>
              <a:t> vs. </a:t>
            </a:r>
            <a:r>
              <a:rPr lang="en-US" i="1" dirty="0"/>
              <a:t>Physical Chance</a:t>
            </a:r>
          </a:p>
          <a:p>
            <a:endParaRPr lang="en-US" dirty="0"/>
          </a:p>
          <a:p>
            <a:r>
              <a:rPr lang="en-US" dirty="0"/>
              <a:t>	1. </a:t>
            </a:r>
            <a:r>
              <a:rPr lang="en-US" dirty="0">
                <a:solidFill>
                  <a:srgbClr val="FF0000"/>
                </a:solidFill>
              </a:rPr>
              <a:t>The correspondence between the patterns of observations across the cause and effect orderings can best </a:t>
            </a:r>
          </a:p>
          <a:p>
            <a:r>
              <a:rPr lang="en-US" dirty="0">
                <a:solidFill>
                  <a:srgbClr val="FF0000"/>
                </a:solidFill>
              </a:rPr>
              <a:t>                      be explained by my </a:t>
            </a:r>
            <a:r>
              <a:rPr lang="en-US" i="1" dirty="0">
                <a:solidFill>
                  <a:srgbClr val="FF0000"/>
                </a:solidFill>
              </a:rPr>
              <a:t>causal theory </a:t>
            </a:r>
            <a:r>
              <a:rPr lang="en-US" dirty="0">
                <a:solidFill>
                  <a:srgbClr val="FF0000"/>
                </a:solidFill>
              </a:rPr>
              <a:t>of nature.</a:t>
            </a:r>
          </a:p>
          <a:p>
            <a:r>
              <a:rPr lang="en-US" dirty="0"/>
              <a:t>	2. </a:t>
            </a:r>
            <a:r>
              <a:rPr lang="en-US" dirty="0">
                <a:solidFill>
                  <a:srgbClr val="FF0000"/>
                </a:solidFill>
              </a:rPr>
              <a:t>The correspondence between the patterns of observations across the cause and effect orderings can best </a:t>
            </a:r>
          </a:p>
          <a:p>
            <a:r>
              <a:rPr lang="en-US" dirty="0">
                <a:solidFill>
                  <a:srgbClr val="FF0000"/>
                </a:solidFill>
              </a:rPr>
              <a:t>                      be explained by </a:t>
            </a:r>
            <a:r>
              <a:rPr lang="en-US" i="1" dirty="0">
                <a:solidFill>
                  <a:srgbClr val="FF0000"/>
                </a:solidFill>
              </a:rPr>
              <a:t>physical chance</a:t>
            </a:r>
            <a:r>
              <a:rPr lang="en-US" dirty="0">
                <a:solidFill>
                  <a:srgbClr val="FF0000"/>
                </a:solidFill>
              </a:rPr>
              <a:t>.</a:t>
            </a:r>
          </a:p>
          <a:p>
            <a:endParaRPr lang="en-US" dirty="0"/>
          </a:p>
          <a:p>
            <a:r>
              <a:rPr lang="en-US" dirty="0"/>
              <a:t>In short, which is the more </a:t>
            </a:r>
            <a:r>
              <a:rPr lang="en-US" i="1" dirty="0"/>
              <a:t>plausible</a:t>
            </a:r>
            <a:r>
              <a:rPr lang="en-US" dirty="0"/>
              <a:t> explanation of the similarity you observed between the cause and effect orderings?</a:t>
            </a:r>
          </a:p>
          <a:p>
            <a:endParaRPr lang="en-US" dirty="0"/>
          </a:p>
          <a:p>
            <a:r>
              <a:rPr lang="en-US" dirty="0"/>
              <a:t>For the physical chance inferences below, suppose sets of four cause (C</a:t>
            </a:r>
            <a:r>
              <a:rPr lang="en-US" baseline="-25000" dirty="0"/>
              <a:t>1</a:t>
            </a:r>
            <a:r>
              <a:rPr lang="en-US" dirty="0"/>
              <a:t>, C</a:t>
            </a:r>
            <a:r>
              <a:rPr lang="en-US" baseline="-25000" dirty="0"/>
              <a:t>2</a:t>
            </a:r>
            <a:r>
              <a:rPr lang="en-US" dirty="0"/>
              <a:t>, C</a:t>
            </a:r>
            <a:r>
              <a:rPr lang="en-US" baseline="-25000" dirty="0"/>
              <a:t>3</a:t>
            </a:r>
            <a:r>
              <a:rPr lang="en-US" dirty="0"/>
              <a:t>, and C</a:t>
            </a:r>
            <a:r>
              <a:rPr lang="en-US" baseline="-25000" dirty="0"/>
              <a:t>4</a:t>
            </a:r>
            <a:r>
              <a:rPr lang="en-US" dirty="0"/>
              <a:t>) and four effect (E</a:t>
            </a:r>
            <a:r>
              <a:rPr lang="en-US" baseline="-25000" dirty="0"/>
              <a:t>1</a:t>
            </a:r>
            <a:r>
              <a:rPr lang="en-US" dirty="0"/>
              <a:t>, E</a:t>
            </a:r>
            <a:r>
              <a:rPr lang="en-US" baseline="-25000" dirty="0"/>
              <a:t>2</a:t>
            </a:r>
            <a:r>
              <a:rPr lang="en-US" dirty="0"/>
              <a:t>, E</a:t>
            </a:r>
            <a:r>
              <a:rPr lang="en-US" baseline="-25000" dirty="0"/>
              <a:t>3</a:t>
            </a:r>
            <a:r>
              <a:rPr lang="en-US" dirty="0"/>
              <a:t>, and E</a:t>
            </a:r>
            <a:r>
              <a:rPr lang="en-US" baseline="-25000" dirty="0"/>
              <a:t>4</a:t>
            </a:r>
            <a:r>
              <a:rPr lang="en-US" dirty="0"/>
              <a:t>) orderings are being examined with the expectation that their patterns will match for each person in the analysis. </a:t>
            </a:r>
          </a:p>
        </p:txBody>
      </p:sp>
    </p:spTree>
    <p:extLst>
      <p:ext uri="{BB962C8B-B14F-4D97-AF65-F5344CB8AC3E}">
        <p14:creationId xmlns:p14="http://schemas.microsoft.com/office/powerpoint/2010/main" val="1765725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54133EE-9BF0-44D4-806B-EC04484FC27F}"/>
              </a:ext>
            </a:extLst>
          </p:cNvPr>
          <p:cNvSpPr txBox="1"/>
          <p:nvPr/>
        </p:nvSpPr>
        <p:spPr>
          <a:xfrm>
            <a:off x="615874" y="501026"/>
            <a:ext cx="10338486" cy="3416320"/>
          </a:xfrm>
          <a:prstGeom prst="rect">
            <a:avLst/>
          </a:prstGeom>
          <a:noFill/>
        </p:spPr>
        <p:txBody>
          <a:bodyPr wrap="square" rtlCol="0">
            <a:spAutoFit/>
          </a:bodyPr>
          <a:lstStyle/>
          <a:p>
            <a:pPr marL="0" lvl="1"/>
            <a:r>
              <a:rPr lang="en-US" dirty="0"/>
              <a:t>…</a:t>
            </a:r>
            <a:r>
              <a:rPr lang="en-US" i="1" dirty="0"/>
              <a:t>within Effect Orderings </a:t>
            </a:r>
            <a:r>
              <a:rPr lang="en-US" dirty="0"/>
              <a:t>option</a:t>
            </a:r>
            <a:br>
              <a:rPr lang="en-US" dirty="0"/>
            </a:br>
            <a:endParaRPr lang="en-US" dirty="0"/>
          </a:p>
          <a:p>
            <a:pPr marL="461963" lvl="1"/>
            <a:r>
              <a:rPr lang="en-US" dirty="0"/>
              <a:t>2. </a:t>
            </a:r>
            <a:r>
              <a:rPr lang="en-US" dirty="0">
                <a:solidFill>
                  <a:srgbClr val="FF0000"/>
                </a:solidFill>
              </a:rPr>
              <a:t>The cause observations (C</a:t>
            </a:r>
            <a:r>
              <a:rPr lang="en-US" baseline="-25000" dirty="0">
                <a:solidFill>
                  <a:srgbClr val="FF0000"/>
                </a:solidFill>
              </a:rPr>
              <a:t>1</a:t>
            </a:r>
            <a:r>
              <a:rPr lang="en-US" dirty="0">
                <a:solidFill>
                  <a:srgbClr val="FF0000"/>
                </a:solidFill>
              </a:rPr>
              <a:t>, C</a:t>
            </a:r>
            <a:r>
              <a:rPr lang="en-US" baseline="-25000" dirty="0">
                <a:solidFill>
                  <a:srgbClr val="FF0000"/>
                </a:solidFill>
              </a:rPr>
              <a:t>2</a:t>
            </a:r>
            <a:r>
              <a:rPr lang="en-US" dirty="0">
                <a:solidFill>
                  <a:srgbClr val="FF0000"/>
                </a:solidFill>
              </a:rPr>
              <a:t>, C</a:t>
            </a:r>
            <a:r>
              <a:rPr lang="en-US" baseline="-25000" dirty="0">
                <a:solidFill>
                  <a:srgbClr val="FF0000"/>
                </a:solidFill>
              </a:rPr>
              <a:t>3</a:t>
            </a:r>
            <a:r>
              <a:rPr lang="en-US" dirty="0">
                <a:solidFill>
                  <a:srgbClr val="FF0000"/>
                </a:solidFill>
              </a:rPr>
              <a:t>, and C</a:t>
            </a:r>
            <a:r>
              <a:rPr lang="en-US" baseline="-25000" dirty="0">
                <a:solidFill>
                  <a:srgbClr val="FF0000"/>
                </a:solidFill>
              </a:rPr>
              <a:t>4</a:t>
            </a:r>
            <a:r>
              <a:rPr lang="en-US" dirty="0">
                <a:solidFill>
                  <a:srgbClr val="FF0000"/>
                </a:solidFill>
              </a:rPr>
              <a:t>) are dependent as are the effect observations (E</a:t>
            </a:r>
            <a:r>
              <a:rPr lang="en-US" baseline="-25000" dirty="0">
                <a:solidFill>
                  <a:srgbClr val="FF0000"/>
                </a:solidFill>
              </a:rPr>
              <a:t>1</a:t>
            </a:r>
            <a:r>
              <a:rPr lang="en-US" dirty="0">
                <a:solidFill>
                  <a:srgbClr val="FF0000"/>
                </a:solidFill>
              </a:rPr>
              <a:t>, E</a:t>
            </a:r>
            <a:r>
              <a:rPr lang="en-US" baseline="-25000" dirty="0">
                <a:solidFill>
                  <a:srgbClr val="FF0000"/>
                </a:solidFill>
              </a:rPr>
              <a:t>2</a:t>
            </a:r>
            <a:r>
              <a:rPr lang="en-US" dirty="0">
                <a:solidFill>
                  <a:srgbClr val="FF0000"/>
                </a:solidFill>
              </a:rPr>
              <a:t>, E</a:t>
            </a:r>
            <a:r>
              <a:rPr lang="en-US" baseline="-25000" dirty="0">
                <a:solidFill>
                  <a:srgbClr val="FF0000"/>
                </a:solidFill>
              </a:rPr>
              <a:t>3</a:t>
            </a:r>
            <a:r>
              <a:rPr lang="en-US" dirty="0">
                <a:solidFill>
                  <a:srgbClr val="FF0000"/>
                </a:solidFill>
              </a:rPr>
              <a:t>, </a:t>
            </a:r>
          </a:p>
          <a:p>
            <a:pPr marL="461963" lvl="1"/>
            <a:r>
              <a:rPr lang="en-US" dirty="0">
                <a:solidFill>
                  <a:srgbClr val="FF0000"/>
                </a:solidFill>
              </a:rPr>
              <a:t>     and E</a:t>
            </a:r>
            <a:r>
              <a:rPr lang="en-US" baseline="-25000" dirty="0">
                <a:solidFill>
                  <a:srgbClr val="FF0000"/>
                </a:solidFill>
              </a:rPr>
              <a:t>4</a:t>
            </a:r>
            <a:r>
              <a:rPr lang="en-US" dirty="0">
                <a:solidFill>
                  <a:srgbClr val="FF0000"/>
                </a:solidFill>
              </a:rPr>
              <a:t>), but the pattern of effect observations is </a:t>
            </a:r>
            <a:r>
              <a:rPr lang="en-US" i="1" dirty="0">
                <a:solidFill>
                  <a:srgbClr val="FF0000"/>
                </a:solidFill>
              </a:rPr>
              <a:t>accidental</a:t>
            </a:r>
            <a:r>
              <a:rPr lang="en-US" dirty="0">
                <a:solidFill>
                  <a:srgbClr val="FF0000"/>
                </a:solidFill>
              </a:rPr>
              <a:t>. The similarity in patterns between the    </a:t>
            </a:r>
          </a:p>
          <a:p>
            <a:pPr marL="461963" lvl="1"/>
            <a:r>
              <a:rPr lang="en-US" dirty="0">
                <a:solidFill>
                  <a:srgbClr val="FF0000"/>
                </a:solidFill>
              </a:rPr>
              <a:t>     cause and effect orderings is therefore also </a:t>
            </a:r>
            <a:r>
              <a:rPr lang="en-US" i="1" dirty="0">
                <a:solidFill>
                  <a:srgbClr val="FF0000"/>
                </a:solidFill>
              </a:rPr>
              <a:t>accidental</a:t>
            </a:r>
            <a:r>
              <a:rPr lang="en-US" dirty="0">
                <a:solidFill>
                  <a:srgbClr val="FF0000"/>
                </a:solidFill>
              </a:rPr>
              <a:t> in this study. </a:t>
            </a:r>
          </a:p>
          <a:p>
            <a:pPr marL="461963" lvl="1"/>
            <a:br>
              <a:rPr lang="en-US" dirty="0"/>
            </a:br>
            <a:r>
              <a:rPr lang="en-US" dirty="0"/>
              <a:t>Note that physical chance is understood as operating within each person’s effect observations. In other words, the observations are given, but they are accidentally arranged across the effect orderings. For example, Sally’s observation on the first effect ordering (E</a:t>
            </a:r>
            <a:r>
              <a:rPr lang="en-US" baseline="-25000" dirty="0"/>
              <a:t>1</a:t>
            </a:r>
            <a:r>
              <a:rPr lang="en-US" dirty="0"/>
              <a:t>) can be swapped with her observation on the second effect ordering (E</a:t>
            </a:r>
            <a:r>
              <a:rPr lang="en-US" baseline="-25000" dirty="0"/>
              <a:t>2</a:t>
            </a:r>
            <a:r>
              <a:rPr lang="en-US" dirty="0"/>
              <a:t>) under conditions of physical chance. Since the order of the effect observations is considered as accidental, the similarity between the cause and effect ordering patterns is also considered accidental.  </a:t>
            </a:r>
          </a:p>
        </p:txBody>
      </p:sp>
    </p:spTree>
    <p:extLst>
      <p:ext uri="{BB962C8B-B14F-4D97-AF65-F5344CB8AC3E}">
        <p14:creationId xmlns:p14="http://schemas.microsoft.com/office/powerpoint/2010/main" val="2996969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4197F51-2C12-4BF8-8CEF-FCBB807CD1AA}"/>
              </a:ext>
            </a:extLst>
          </p:cNvPr>
          <p:cNvSpPr txBox="1"/>
          <p:nvPr/>
        </p:nvSpPr>
        <p:spPr>
          <a:xfrm>
            <a:off x="615873" y="502192"/>
            <a:ext cx="10338486" cy="3970318"/>
          </a:xfrm>
          <a:prstGeom prst="rect">
            <a:avLst/>
          </a:prstGeom>
          <a:noFill/>
        </p:spPr>
        <p:txBody>
          <a:bodyPr wrap="square" rtlCol="0">
            <a:spAutoFit/>
          </a:bodyPr>
          <a:lstStyle/>
          <a:p>
            <a:pPr marL="0" lvl="1"/>
            <a:r>
              <a:rPr lang="en-US" dirty="0"/>
              <a:t>…</a:t>
            </a:r>
            <a:r>
              <a:rPr lang="en-US" i="1" dirty="0"/>
              <a:t>within Cause and Effect Orderings </a:t>
            </a:r>
            <a:r>
              <a:rPr lang="en-US" dirty="0"/>
              <a:t>option</a:t>
            </a:r>
          </a:p>
          <a:p>
            <a:pPr marL="0" lvl="1"/>
            <a:endParaRPr lang="en-US" dirty="0"/>
          </a:p>
          <a:p>
            <a:pPr marL="461963" lvl="1"/>
            <a:r>
              <a:rPr lang="en-US" dirty="0"/>
              <a:t>2. </a:t>
            </a:r>
            <a:r>
              <a:rPr lang="en-US" dirty="0">
                <a:solidFill>
                  <a:srgbClr val="FF0000"/>
                </a:solidFill>
              </a:rPr>
              <a:t>The cause observations (C</a:t>
            </a:r>
            <a:r>
              <a:rPr lang="en-US" baseline="-25000" dirty="0">
                <a:solidFill>
                  <a:srgbClr val="FF0000"/>
                </a:solidFill>
              </a:rPr>
              <a:t>1</a:t>
            </a:r>
            <a:r>
              <a:rPr lang="en-US" dirty="0">
                <a:solidFill>
                  <a:srgbClr val="FF0000"/>
                </a:solidFill>
              </a:rPr>
              <a:t>, C</a:t>
            </a:r>
            <a:r>
              <a:rPr lang="en-US" baseline="-25000" dirty="0">
                <a:solidFill>
                  <a:srgbClr val="FF0000"/>
                </a:solidFill>
              </a:rPr>
              <a:t>2</a:t>
            </a:r>
            <a:r>
              <a:rPr lang="en-US" dirty="0">
                <a:solidFill>
                  <a:srgbClr val="FF0000"/>
                </a:solidFill>
              </a:rPr>
              <a:t>, C</a:t>
            </a:r>
            <a:r>
              <a:rPr lang="en-US" baseline="-25000" dirty="0">
                <a:solidFill>
                  <a:srgbClr val="FF0000"/>
                </a:solidFill>
              </a:rPr>
              <a:t>3</a:t>
            </a:r>
            <a:r>
              <a:rPr lang="en-US" dirty="0">
                <a:solidFill>
                  <a:srgbClr val="FF0000"/>
                </a:solidFill>
              </a:rPr>
              <a:t>, and C</a:t>
            </a:r>
            <a:r>
              <a:rPr lang="en-US" baseline="-25000" dirty="0">
                <a:solidFill>
                  <a:srgbClr val="FF0000"/>
                </a:solidFill>
              </a:rPr>
              <a:t>4</a:t>
            </a:r>
            <a:r>
              <a:rPr lang="en-US" dirty="0">
                <a:solidFill>
                  <a:srgbClr val="FF0000"/>
                </a:solidFill>
              </a:rPr>
              <a:t>) are dependent as are the effect observations (E</a:t>
            </a:r>
            <a:r>
              <a:rPr lang="en-US" baseline="-25000" dirty="0">
                <a:solidFill>
                  <a:srgbClr val="FF0000"/>
                </a:solidFill>
              </a:rPr>
              <a:t>1</a:t>
            </a:r>
            <a:r>
              <a:rPr lang="en-US" dirty="0">
                <a:solidFill>
                  <a:srgbClr val="FF0000"/>
                </a:solidFill>
              </a:rPr>
              <a:t>, E</a:t>
            </a:r>
            <a:r>
              <a:rPr lang="en-US" baseline="-25000" dirty="0">
                <a:solidFill>
                  <a:srgbClr val="FF0000"/>
                </a:solidFill>
              </a:rPr>
              <a:t>2</a:t>
            </a:r>
            <a:r>
              <a:rPr lang="en-US" dirty="0">
                <a:solidFill>
                  <a:srgbClr val="FF0000"/>
                </a:solidFill>
              </a:rPr>
              <a:t>, E</a:t>
            </a:r>
            <a:r>
              <a:rPr lang="en-US" baseline="-25000" dirty="0">
                <a:solidFill>
                  <a:srgbClr val="FF0000"/>
                </a:solidFill>
              </a:rPr>
              <a:t>3</a:t>
            </a:r>
            <a:r>
              <a:rPr lang="en-US" dirty="0">
                <a:solidFill>
                  <a:srgbClr val="FF0000"/>
                </a:solidFill>
              </a:rPr>
              <a:t>, </a:t>
            </a:r>
          </a:p>
          <a:p>
            <a:pPr marL="461963" lvl="1"/>
            <a:r>
              <a:rPr lang="en-US" dirty="0">
                <a:solidFill>
                  <a:srgbClr val="FF0000"/>
                </a:solidFill>
              </a:rPr>
              <a:t>     and E</a:t>
            </a:r>
            <a:r>
              <a:rPr lang="en-US" baseline="-25000" dirty="0">
                <a:solidFill>
                  <a:srgbClr val="FF0000"/>
                </a:solidFill>
              </a:rPr>
              <a:t>4</a:t>
            </a:r>
            <a:r>
              <a:rPr lang="en-US" dirty="0">
                <a:solidFill>
                  <a:srgbClr val="FF0000"/>
                </a:solidFill>
              </a:rPr>
              <a:t>), but the pattern of each set of observations is </a:t>
            </a:r>
            <a:r>
              <a:rPr lang="en-US" i="1" dirty="0">
                <a:solidFill>
                  <a:srgbClr val="FF0000"/>
                </a:solidFill>
              </a:rPr>
              <a:t>accidental</a:t>
            </a:r>
            <a:r>
              <a:rPr lang="en-US" dirty="0">
                <a:solidFill>
                  <a:srgbClr val="FF0000"/>
                </a:solidFill>
              </a:rPr>
              <a:t>. The similarity in patterns between   </a:t>
            </a:r>
          </a:p>
          <a:p>
            <a:pPr marL="461963" lvl="1"/>
            <a:r>
              <a:rPr lang="en-US" dirty="0">
                <a:solidFill>
                  <a:srgbClr val="FF0000"/>
                </a:solidFill>
              </a:rPr>
              <a:t>     the cause and effect orderings is therefore also </a:t>
            </a:r>
            <a:r>
              <a:rPr lang="en-US" i="1" dirty="0">
                <a:solidFill>
                  <a:srgbClr val="FF0000"/>
                </a:solidFill>
              </a:rPr>
              <a:t>accidental</a:t>
            </a:r>
            <a:r>
              <a:rPr lang="en-US" dirty="0">
                <a:solidFill>
                  <a:srgbClr val="FF0000"/>
                </a:solidFill>
              </a:rPr>
              <a:t> in this study. </a:t>
            </a:r>
          </a:p>
          <a:p>
            <a:pPr marL="461963" lvl="1"/>
            <a:endParaRPr lang="en-US" dirty="0">
              <a:solidFill>
                <a:srgbClr val="FF0000"/>
              </a:solidFill>
            </a:endParaRPr>
          </a:p>
          <a:p>
            <a:pPr marL="461963" lvl="1"/>
            <a:r>
              <a:rPr lang="en-US" dirty="0"/>
              <a:t>Note that physical chance is understood as operating within each person’s cause and effect observations. In other words, the observations are given, but they are accidentally arranged across the cause orderings and across the effect orderings. For example, Sally’s observation on the first cause ordering (C</a:t>
            </a:r>
            <a:r>
              <a:rPr lang="en-US" baseline="-25000" dirty="0"/>
              <a:t>1</a:t>
            </a:r>
            <a:r>
              <a:rPr lang="en-US" dirty="0"/>
              <a:t>) can be swapped with her observation on the second cause ordering (C</a:t>
            </a:r>
            <a:r>
              <a:rPr lang="en-US" baseline="-25000" dirty="0"/>
              <a:t>2</a:t>
            </a:r>
            <a:r>
              <a:rPr lang="en-US" dirty="0"/>
              <a:t>) and her observation on the second effect ordering (E</a:t>
            </a:r>
            <a:r>
              <a:rPr lang="en-US" baseline="-25000" dirty="0"/>
              <a:t>1</a:t>
            </a:r>
            <a:r>
              <a:rPr lang="en-US" dirty="0"/>
              <a:t>) can be swapped with her observation on the fourth effect ordering (E</a:t>
            </a:r>
            <a:r>
              <a:rPr lang="en-US" baseline="-25000" dirty="0"/>
              <a:t>2</a:t>
            </a:r>
            <a:r>
              <a:rPr lang="en-US" dirty="0"/>
              <a:t>) under conditions of physical chance. Since the orders of the cause and effect observations are both considered as accidental, the similarity between the cause and effect ordering patterns is also considered accidental.</a:t>
            </a:r>
          </a:p>
        </p:txBody>
      </p:sp>
    </p:spTree>
    <p:extLst>
      <p:ext uri="{BB962C8B-B14F-4D97-AF65-F5344CB8AC3E}">
        <p14:creationId xmlns:p14="http://schemas.microsoft.com/office/powerpoint/2010/main" val="4024742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1A66DA1-0C25-49BF-A74D-D310862B2BF5}"/>
              </a:ext>
            </a:extLst>
          </p:cNvPr>
          <p:cNvSpPr txBox="1"/>
          <p:nvPr/>
        </p:nvSpPr>
        <p:spPr>
          <a:xfrm>
            <a:off x="631621" y="618903"/>
            <a:ext cx="10338486" cy="3139321"/>
          </a:xfrm>
          <a:prstGeom prst="rect">
            <a:avLst/>
          </a:prstGeom>
          <a:noFill/>
        </p:spPr>
        <p:txBody>
          <a:bodyPr wrap="square" rtlCol="0">
            <a:spAutoFit/>
          </a:bodyPr>
          <a:lstStyle/>
          <a:p>
            <a:r>
              <a:rPr lang="en-US" dirty="0"/>
              <a:t>…</a:t>
            </a:r>
            <a:r>
              <a:rPr lang="en-US" i="1" dirty="0"/>
              <a:t>All Observations </a:t>
            </a:r>
            <a:r>
              <a:rPr lang="en-US" dirty="0"/>
              <a:t>option</a:t>
            </a:r>
          </a:p>
          <a:p>
            <a:endParaRPr lang="en-US" dirty="0"/>
          </a:p>
          <a:p>
            <a:pPr marL="461963" lvl="1"/>
            <a:r>
              <a:rPr lang="en-US" dirty="0"/>
              <a:t>2. </a:t>
            </a:r>
            <a:r>
              <a:rPr lang="en-US" dirty="0">
                <a:solidFill>
                  <a:srgbClr val="FF0000"/>
                </a:solidFill>
              </a:rPr>
              <a:t>All of the observations, within and across persons, are considered as independent, and any pattern </a:t>
            </a:r>
          </a:p>
          <a:p>
            <a:pPr marL="461963" lvl="1"/>
            <a:r>
              <a:rPr lang="en-US" dirty="0">
                <a:solidFill>
                  <a:srgbClr val="FF0000"/>
                </a:solidFill>
              </a:rPr>
              <a:t>    within the cause orderings or within the effect orderings is accidental. Any similarity between the </a:t>
            </a:r>
          </a:p>
          <a:p>
            <a:pPr marL="461963" lvl="1"/>
            <a:r>
              <a:rPr lang="en-US" dirty="0">
                <a:solidFill>
                  <a:srgbClr val="FF0000"/>
                </a:solidFill>
              </a:rPr>
              <a:t>    cause and effect ordering patterns is also considered as accidental.</a:t>
            </a:r>
          </a:p>
          <a:p>
            <a:pPr marL="461963" lvl="1"/>
            <a:r>
              <a:rPr lang="en-US" dirty="0">
                <a:solidFill>
                  <a:srgbClr val="FF0000"/>
                </a:solidFill>
              </a:rPr>
              <a:t> </a:t>
            </a:r>
          </a:p>
          <a:p>
            <a:pPr marL="461963" lvl="1"/>
            <a:r>
              <a:rPr lang="en-US" dirty="0"/>
              <a:t>Note that physical chance is understood as operating within and across persons. For example, Sally’s observation of the first cause ordering (C</a:t>
            </a:r>
            <a:r>
              <a:rPr lang="en-US" baseline="-25000" dirty="0"/>
              <a:t>1</a:t>
            </a:r>
            <a:r>
              <a:rPr lang="en-US" dirty="0"/>
              <a:t>) be swapped with the Susan’s observation on the fourth cause ordering (C</a:t>
            </a:r>
            <a:r>
              <a:rPr lang="en-US" baseline="-25000" dirty="0"/>
              <a:t>4</a:t>
            </a:r>
            <a:r>
              <a:rPr lang="en-US" dirty="0"/>
              <a:t>). The observations are therefore considered as independent within the cause and effect orderings and across persons. Cause observations cannot be swapped with effect observations within persons nor across persons. </a:t>
            </a:r>
          </a:p>
        </p:txBody>
      </p:sp>
    </p:spTree>
    <p:extLst>
      <p:ext uri="{BB962C8B-B14F-4D97-AF65-F5344CB8AC3E}">
        <p14:creationId xmlns:p14="http://schemas.microsoft.com/office/powerpoint/2010/main" val="86730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351D16A-A68D-45E7-8DE6-E978AD8BE0EB}"/>
              </a:ext>
            </a:extLst>
          </p:cNvPr>
          <p:cNvSpPr txBox="1"/>
          <p:nvPr/>
        </p:nvSpPr>
        <p:spPr>
          <a:xfrm>
            <a:off x="631621" y="618903"/>
            <a:ext cx="10626754" cy="2585323"/>
          </a:xfrm>
          <a:prstGeom prst="rect">
            <a:avLst/>
          </a:prstGeom>
          <a:noFill/>
        </p:spPr>
        <p:txBody>
          <a:bodyPr wrap="square">
            <a:spAutoFit/>
          </a:bodyPr>
          <a:lstStyle/>
          <a:p>
            <a:r>
              <a:rPr lang="en-US" dirty="0"/>
              <a:t>…</a:t>
            </a:r>
            <a:r>
              <a:rPr lang="en-US" i="1" dirty="0"/>
              <a:t>Deep Structures </a:t>
            </a:r>
            <a:r>
              <a:rPr lang="en-US" dirty="0"/>
              <a:t>option</a:t>
            </a:r>
            <a:br>
              <a:rPr lang="en-US" dirty="0"/>
            </a:br>
            <a:endParaRPr lang="en-US" dirty="0"/>
          </a:p>
          <a:p>
            <a:pPr marL="461963" lvl="1"/>
            <a:r>
              <a:rPr lang="en-US" dirty="0"/>
              <a:t>2. </a:t>
            </a:r>
            <a:r>
              <a:rPr lang="en-US" i="1" dirty="0">
                <a:solidFill>
                  <a:srgbClr val="FF0000"/>
                </a:solidFill>
              </a:rPr>
              <a:t>Accidentally </a:t>
            </a:r>
            <a:r>
              <a:rPr lang="en-US" dirty="0">
                <a:solidFill>
                  <a:srgbClr val="FF0000"/>
                </a:solidFill>
              </a:rPr>
              <a:t>generated</a:t>
            </a:r>
            <a:r>
              <a:rPr lang="en-US" i="1" dirty="0">
                <a:solidFill>
                  <a:srgbClr val="FF0000"/>
                </a:solidFill>
              </a:rPr>
              <a:t> </a:t>
            </a:r>
            <a:r>
              <a:rPr lang="en-US" dirty="0">
                <a:solidFill>
                  <a:srgbClr val="FF0000"/>
                </a:solidFill>
              </a:rPr>
              <a:t>observations (i.e., observations generated by accidental causes) for each set of </a:t>
            </a:r>
          </a:p>
          <a:p>
            <a:pPr marL="461963" lvl="1"/>
            <a:r>
              <a:rPr lang="en-US" dirty="0">
                <a:solidFill>
                  <a:srgbClr val="FF0000"/>
                </a:solidFill>
              </a:rPr>
              <a:t>    cause (C</a:t>
            </a:r>
            <a:r>
              <a:rPr lang="en-US" baseline="-25000" dirty="0">
                <a:solidFill>
                  <a:srgbClr val="FF0000"/>
                </a:solidFill>
              </a:rPr>
              <a:t>1</a:t>
            </a:r>
            <a:r>
              <a:rPr lang="en-US" dirty="0">
                <a:solidFill>
                  <a:srgbClr val="FF0000"/>
                </a:solidFill>
              </a:rPr>
              <a:t>, C</a:t>
            </a:r>
            <a:r>
              <a:rPr lang="en-US" baseline="-25000" dirty="0">
                <a:solidFill>
                  <a:srgbClr val="FF0000"/>
                </a:solidFill>
              </a:rPr>
              <a:t>2</a:t>
            </a:r>
            <a:r>
              <a:rPr lang="en-US" dirty="0">
                <a:solidFill>
                  <a:srgbClr val="FF0000"/>
                </a:solidFill>
              </a:rPr>
              <a:t>, C</a:t>
            </a:r>
            <a:r>
              <a:rPr lang="en-US" baseline="-25000" dirty="0">
                <a:solidFill>
                  <a:srgbClr val="FF0000"/>
                </a:solidFill>
              </a:rPr>
              <a:t>3</a:t>
            </a:r>
            <a:r>
              <a:rPr lang="en-US" dirty="0">
                <a:solidFill>
                  <a:srgbClr val="FF0000"/>
                </a:solidFill>
              </a:rPr>
              <a:t>, and C</a:t>
            </a:r>
            <a:r>
              <a:rPr lang="en-US" baseline="-25000" dirty="0">
                <a:solidFill>
                  <a:srgbClr val="FF0000"/>
                </a:solidFill>
              </a:rPr>
              <a:t>4</a:t>
            </a:r>
            <a:r>
              <a:rPr lang="en-US" dirty="0">
                <a:solidFill>
                  <a:srgbClr val="FF0000"/>
                </a:solidFill>
              </a:rPr>
              <a:t>) and effect (E</a:t>
            </a:r>
            <a:r>
              <a:rPr lang="en-US" baseline="-25000" dirty="0">
                <a:solidFill>
                  <a:srgbClr val="FF0000"/>
                </a:solidFill>
              </a:rPr>
              <a:t>1</a:t>
            </a:r>
            <a:r>
              <a:rPr lang="en-US" dirty="0">
                <a:solidFill>
                  <a:srgbClr val="FF0000"/>
                </a:solidFill>
              </a:rPr>
              <a:t>, E</a:t>
            </a:r>
            <a:r>
              <a:rPr lang="en-US" baseline="-25000" dirty="0">
                <a:solidFill>
                  <a:srgbClr val="FF0000"/>
                </a:solidFill>
              </a:rPr>
              <a:t>2</a:t>
            </a:r>
            <a:r>
              <a:rPr lang="en-US" dirty="0">
                <a:solidFill>
                  <a:srgbClr val="FF0000"/>
                </a:solidFill>
              </a:rPr>
              <a:t>, E</a:t>
            </a:r>
            <a:r>
              <a:rPr lang="en-US" baseline="-25000" dirty="0">
                <a:solidFill>
                  <a:srgbClr val="FF0000"/>
                </a:solidFill>
              </a:rPr>
              <a:t>3</a:t>
            </a:r>
            <a:r>
              <a:rPr lang="en-US" dirty="0">
                <a:solidFill>
                  <a:srgbClr val="FF0000"/>
                </a:solidFill>
              </a:rPr>
              <a:t>, and E</a:t>
            </a:r>
            <a:r>
              <a:rPr lang="en-US" baseline="-25000" dirty="0">
                <a:solidFill>
                  <a:srgbClr val="FF0000"/>
                </a:solidFill>
              </a:rPr>
              <a:t>4</a:t>
            </a:r>
            <a:r>
              <a:rPr lang="en-US" dirty="0">
                <a:solidFill>
                  <a:srgbClr val="FF0000"/>
                </a:solidFill>
              </a:rPr>
              <a:t>) orderings best explains their corresponding </a:t>
            </a:r>
          </a:p>
          <a:p>
            <a:pPr marL="461963" lvl="1"/>
            <a:r>
              <a:rPr lang="en-US" dirty="0">
                <a:solidFill>
                  <a:srgbClr val="FF0000"/>
                </a:solidFill>
              </a:rPr>
              <a:t>    (i.e., similar) patterns.</a:t>
            </a:r>
          </a:p>
          <a:p>
            <a:pPr marL="461963" lvl="1"/>
            <a:endParaRPr lang="en-US" dirty="0"/>
          </a:p>
          <a:p>
            <a:pPr marL="461963"/>
            <a:r>
              <a:rPr lang="en-US" dirty="0"/>
              <a:t>Randomizing by deep structures therefore tests a more general form of physical chance. The observations for the cause and effect orderings themselves are not given but are instead considered to have arisen by accidental causes, which also means the similarity in their patterns is accidental.</a:t>
            </a:r>
          </a:p>
        </p:txBody>
      </p:sp>
    </p:spTree>
    <p:extLst>
      <p:ext uri="{BB962C8B-B14F-4D97-AF65-F5344CB8AC3E}">
        <p14:creationId xmlns:p14="http://schemas.microsoft.com/office/powerpoint/2010/main" val="857355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2015</TotalTime>
  <Words>898</Words>
  <Application>Microsoft Office PowerPoint</Application>
  <PresentationFormat>Widescreen</PresentationFormat>
  <Paragraphs>39</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Grice</dc:creator>
  <cp:lastModifiedBy>Grice, James</cp:lastModifiedBy>
  <cp:revision>47</cp:revision>
  <dcterms:created xsi:type="dcterms:W3CDTF">2021-05-31T21:46:23Z</dcterms:created>
  <dcterms:modified xsi:type="dcterms:W3CDTF">2023-01-08T23:15:20Z</dcterms:modified>
</cp:coreProperties>
</file>