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3" r:id="rId4"/>
    <p:sldId id="26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4" d="100"/>
          <a:sy n="114" d="100"/>
        </p:scale>
        <p:origin x="10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43FC9-3896-417A-BE55-EF452744D6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78C0D1-05C4-461E-B9BD-1895411FDD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6223A1-B600-4076-B59B-42644AE00D59}"/>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1D13C6EB-C93F-409C-B7D3-B388BA5AB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73B9D-A69E-455C-A437-41439C8FA7F6}"/>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46727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6255-D0B1-402D-8561-0001F714E9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A2CCAC-A7F1-42FA-BBAA-26B453B014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F65E6-19C9-495C-BF17-9204D25218BD}"/>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6FF872C-DCFF-4754-B678-967C5AD93F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36237-AC8A-4D34-B8EC-7669491083D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35527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587B-18F9-4D9A-A1B9-B141F33F71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6FFFA2-9602-4A63-B817-0E9A113C12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511573-824D-446E-8ABE-A6ACAAFFB064}"/>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8D74640-CBF8-44CD-A8B5-093CB91ED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451B1-FCB5-40D0-A107-1D683B152FFF}"/>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8820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8060A-53C3-48EC-A9DD-37488BA3FE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FA847-837F-4696-A3B1-BC089DE93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4E9DED-8B4C-475E-B144-2F4FBCB0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CF483-0693-4FAE-9391-E1409FF6D562}"/>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1E3B8862-B15D-44D5-88C9-376C21BFD5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37815-6A69-4332-B4CD-7DF5A1E6DDCA}"/>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73282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E6CA-0196-4077-9094-DBC1327E3D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B4095A-77FF-48DB-81A5-3B14BB335B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BC4002-FF08-4EA2-A1B0-B538A18659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77ABD5-EB15-4CAA-86CA-23D83D26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1B3505-0C75-4C55-B994-E3A441ED59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DF5C7E-9693-46CA-8B44-B010D031256B}"/>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8" name="Footer Placeholder 7">
            <a:extLst>
              <a:ext uri="{FF2B5EF4-FFF2-40B4-BE49-F238E27FC236}">
                <a16:creationId xmlns:a16="http://schemas.microsoft.com/office/drawing/2014/main" id="{E75E2C6B-7367-48DB-B834-5D5C61FA0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B35460-4098-4759-A9C3-B46E8CA1C333}"/>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75457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E5E3-E993-4DCC-B808-6BC1425126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B7D1AE-5843-4049-B450-C6FE10354800}"/>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4" name="Footer Placeholder 3">
            <a:extLst>
              <a:ext uri="{FF2B5EF4-FFF2-40B4-BE49-F238E27FC236}">
                <a16:creationId xmlns:a16="http://schemas.microsoft.com/office/drawing/2014/main" id="{F7D4763E-2F89-429B-8206-4B8A31FBD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7DB858-9FCE-4700-ADBE-90CAECA77BCD}"/>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92384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8BEB0A-6B6D-4D76-BFB6-73F26B985BB1}"/>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3" name="Footer Placeholder 2">
            <a:extLst>
              <a:ext uri="{FF2B5EF4-FFF2-40B4-BE49-F238E27FC236}">
                <a16:creationId xmlns:a16="http://schemas.microsoft.com/office/drawing/2014/main" id="{C1E9F9F5-946F-4DB2-AF64-927E641206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9CDF25-BF35-4742-B3FF-29F772254DE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84240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1455-D796-4B67-8D50-2AE50D0C4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4620F0-CBEC-4A3C-A88C-F7C917C0BA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F0211-4BBD-4A9B-8699-0C834D1D1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E3B7B-56C4-415A-A280-C3FE2F8C2EA6}"/>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3908A003-C8F7-4D4E-9502-15B715199F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96FB-8989-4883-B116-BFA530E1F891}"/>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707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5A78-19B5-47D9-B6BA-2DF59449EA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44F7FC-B7E7-4434-9D19-C8146F1FF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1662DE-5624-4A25-8985-51B0B02D1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27786A-16FC-42B8-9CFE-C805D11253D0}"/>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6" name="Footer Placeholder 5">
            <a:extLst>
              <a:ext uri="{FF2B5EF4-FFF2-40B4-BE49-F238E27FC236}">
                <a16:creationId xmlns:a16="http://schemas.microsoft.com/office/drawing/2014/main" id="{0E259E81-FB04-4276-AECC-80F4BC4E8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06158-3625-43D6-A82D-E7EDA60FDD1C}"/>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381937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3D62-358B-4B3A-8F13-3712B42804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C03377-3979-43C1-A596-3AB23A21D5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A40EE-8B80-4F8D-9960-9ADE1D237E89}"/>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1579BF60-2E99-46DB-BDB3-33B6DD2C2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7B4E6-7FE0-4024-A45F-CF65F13035CB}"/>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201053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9ECFE1-03A0-4ED8-8A3F-C633A8EB68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7B1A0-1C17-4402-AD2C-254681909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071116-1B7E-4252-9E5A-FEB05D917AE4}"/>
              </a:ext>
            </a:extLst>
          </p:cNvPr>
          <p:cNvSpPr>
            <a:spLocks noGrp="1"/>
          </p:cNvSpPr>
          <p:nvPr>
            <p:ph type="dt" sz="half" idx="10"/>
          </p:nvPr>
        </p:nvSpPr>
        <p:spPr/>
        <p:txBody>
          <a:body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9C7D32EC-0006-4190-8E82-6574F0C45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32C97-95AF-47FB-9A3B-FDD0EB85FD64}"/>
              </a:ext>
            </a:extLst>
          </p:cNvPr>
          <p:cNvSpPr>
            <a:spLocks noGrp="1"/>
          </p:cNvSpPr>
          <p:nvPr>
            <p:ph type="sldNum" sz="quarter" idx="12"/>
          </p:nvPr>
        </p:nvSpPr>
        <p:spPr/>
        <p:txBody>
          <a:bodyPr/>
          <a:lstStyle/>
          <a:p>
            <a:fld id="{9527FD03-021F-4D6F-8F23-C3C1AC51E3BB}" type="slidenum">
              <a:rPr lang="en-US" smtClean="0"/>
              <a:t>‹#›</a:t>
            </a:fld>
            <a:endParaRPr lang="en-US"/>
          </a:p>
        </p:txBody>
      </p:sp>
    </p:spTree>
    <p:extLst>
      <p:ext uri="{BB962C8B-B14F-4D97-AF65-F5344CB8AC3E}">
        <p14:creationId xmlns:p14="http://schemas.microsoft.com/office/powerpoint/2010/main" val="141378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C84EA-3D3B-4BAE-B236-D91E4984EF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24A68-F3C9-4F1E-B00F-51CCE88C97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308718-6996-4131-9073-CD76C4E4F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53850-451E-4AC8-B158-A1DF92F95AD0}" type="datetimeFigureOut">
              <a:rPr lang="en-US" smtClean="0"/>
              <a:t>12/12/2021</a:t>
            </a:fld>
            <a:endParaRPr lang="en-US"/>
          </a:p>
        </p:txBody>
      </p:sp>
      <p:sp>
        <p:nvSpPr>
          <p:cNvPr id="5" name="Footer Placeholder 4">
            <a:extLst>
              <a:ext uri="{FF2B5EF4-FFF2-40B4-BE49-F238E27FC236}">
                <a16:creationId xmlns:a16="http://schemas.microsoft.com/office/drawing/2014/main" id="{A0C619AF-BFB0-4414-A880-1D5FEEF99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80632-378F-472B-B246-803BC353C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7FD03-021F-4D6F-8F23-C3C1AC51E3BB}" type="slidenum">
              <a:rPr lang="en-US" smtClean="0"/>
              <a:t>‹#›</a:t>
            </a:fld>
            <a:endParaRPr lang="en-US"/>
          </a:p>
        </p:txBody>
      </p:sp>
    </p:spTree>
    <p:extLst>
      <p:ext uri="{BB962C8B-B14F-4D97-AF65-F5344CB8AC3E}">
        <p14:creationId xmlns:p14="http://schemas.microsoft.com/office/powerpoint/2010/main" val="392832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19C7CE-9B18-4560-AD12-964DC7107818}"/>
              </a:ext>
            </a:extLst>
          </p:cNvPr>
          <p:cNvSpPr txBox="1"/>
          <p:nvPr/>
        </p:nvSpPr>
        <p:spPr>
          <a:xfrm>
            <a:off x="861205" y="2495189"/>
            <a:ext cx="10659762" cy="2862322"/>
          </a:xfrm>
          <a:prstGeom prst="rect">
            <a:avLst/>
          </a:prstGeom>
          <a:noFill/>
        </p:spPr>
        <p:txBody>
          <a:bodyPr wrap="square" rtlCol="0">
            <a:spAutoFit/>
          </a:bodyPr>
          <a:lstStyle/>
          <a:p>
            <a:r>
              <a:rPr lang="en-US" dirty="0"/>
              <a:t>The </a:t>
            </a:r>
            <a:r>
              <a:rPr lang="en-US" i="1" dirty="0"/>
              <a:t>Ordinal Pattern – Concatenated Orderings</a:t>
            </a:r>
            <a:r>
              <a:rPr lang="en-US" dirty="0"/>
              <a:t> procedure offers four randomization options: </a:t>
            </a:r>
            <a:r>
              <a:rPr lang="en-US" i="1" dirty="0"/>
              <a:t>within Cases</a:t>
            </a:r>
            <a:r>
              <a:rPr lang="en-US" dirty="0"/>
              <a:t>, </a:t>
            </a:r>
            <a:r>
              <a:rPr lang="en-US" i="1" dirty="0"/>
              <a:t>within Orderings</a:t>
            </a:r>
            <a:r>
              <a:rPr lang="en-US" dirty="0"/>
              <a:t>, </a:t>
            </a:r>
            <a:r>
              <a:rPr lang="en-US" i="1" dirty="0"/>
              <a:t>All Observations</a:t>
            </a:r>
            <a:r>
              <a:rPr lang="en-US" dirty="0"/>
              <a:t>, and </a:t>
            </a:r>
            <a:r>
              <a:rPr lang="en-US" i="1" dirty="0"/>
              <a:t>Deep Structures</a:t>
            </a:r>
            <a:r>
              <a:rPr lang="en-US" dirty="0"/>
              <a:t>. The four options may yield substantively different </a:t>
            </a:r>
            <a:r>
              <a:rPr lang="en-US" i="1" dirty="0"/>
              <a:t>c</a:t>
            </a:r>
            <a:r>
              <a:rPr lang="en-US" dirty="0"/>
              <a:t>-values on the same data set and expected ordinal pattern. Care must be taken, then, in considering the inference to be drawn from the analyses while keeping in mind that </a:t>
            </a:r>
            <a:r>
              <a:rPr lang="en-US" i="1" dirty="0"/>
              <a:t>c</a:t>
            </a:r>
            <a:r>
              <a:rPr lang="en-US" dirty="0"/>
              <a:t>-values play a limited role in interpreting results. Greater focus should be placed on the patterns of observations (e.g., the distributions across the units of observation) and PCC indices.  </a:t>
            </a:r>
          </a:p>
          <a:p>
            <a:endParaRPr lang="en-US" dirty="0"/>
          </a:p>
          <a:p>
            <a:r>
              <a:rPr lang="en-US" dirty="0"/>
              <a:t>You will most likely find the greatest differences in </a:t>
            </a:r>
            <a:r>
              <a:rPr lang="en-US" i="1" dirty="0"/>
              <a:t>c</a:t>
            </a:r>
            <a:r>
              <a:rPr lang="en-US" dirty="0"/>
              <a:t>-values when comparing the </a:t>
            </a:r>
            <a:r>
              <a:rPr lang="en-US" i="1" dirty="0"/>
              <a:t>Deep Structures</a:t>
            </a:r>
            <a:r>
              <a:rPr lang="en-US" dirty="0"/>
              <a:t> result to the results from the other three options. The reason is the </a:t>
            </a:r>
            <a:r>
              <a:rPr lang="en-US" i="1" dirty="0"/>
              <a:t>Deep Structures</a:t>
            </a:r>
            <a:r>
              <a:rPr lang="en-US" dirty="0"/>
              <a:t> option will generate new data based on the units of observation, while the other three options will randomly shuffle the existing data.</a:t>
            </a:r>
          </a:p>
        </p:txBody>
      </p:sp>
      <p:sp>
        <p:nvSpPr>
          <p:cNvPr id="4" name="TextBox 3">
            <a:extLst>
              <a:ext uri="{FF2B5EF4-FFF2-40B4-BE49-F238E27FC236}">
                <a16:creationId xmlns:a16="http://schemas.microsoft.com/office/drawing/2014/main" id="{07C71798-5CC1-4C9A-9846-4DDAE20EE0A0}"/>
              </a:ext>
            </a:extLst>
          </p:cNvPr>
          <p:cNvSpPr txBox="1"/>
          <p:nvPr/>
        </p:nvSpPr>
        <p:spPr>
          <a:xfrm>
            <a:off x="1034330" y="342153"/>
            <a:ext cx="10123339" cy="400110"/>
          </a:xfrm>
          <a:prstGeom prst="rect">
            <a:avLst/>
          </a:prstGeom>
          <a:noFill/>
        </p:spPr>
        <p:txBody>
          <a:bodyPr wrap="square">
            <a:spAutoFit/>
          </a:bodyPr>
          <a:lstStyle/>
          <a:p>
            <a:pPr algn="ctr"/>
            <a:r>
              <a:rPr lang="en-US" sz="2000" b="1" dirty="0">
                <a:solidFill>
                  <a:srgbClr val="C00000"/>
                </a:solidFill>
              </a:rPr>
              <a:t>Choosing among the Randomization Options</a:t>
            </a:r>
          </a:p>
        </p:txBody>
      </p:sp>
      <p:pic>
        <p:nvPicPr>
          <p:cNvPr id="6" name="Picture 5">
            <a:extLst>
              <a:ext uri="{FF2B5EF4-FFF2-40B4-BE49-F238E27FC236}">
                <a16:creationId xmlns:a16="http://schemas.microsoft.com/office/drawing/2014/main" id="{C15AAB0C-9148-480D-8454-254FDAC1ADB8}"/>
              </a:ext>
            </a:extLst>
          </p:cNvPr>
          <p:cNvPicPr>
            <a:picLocks noChangeAspect="1"/>
          </p:cNvPicPr>
          <p:nvPr/>
        </p:nvPicPr>
        <p:blipFill>
          <a:blip r:embed="rId2"/>
          <a:stretch>
            <a:fillRect/>
          </a:stretch>
        </p:blipFill>
        <p:spPr>
          <a:xfrm>
            <a:off x="5095874" y="985313"/>
            <a:ext cx="2000250" cy="1266825"/>
          </a:xfrm>
          <a:prstGeom prst="rect">
            <a:avLst/>
          </a:prstGeom>
        </p:spPr>
      </p:pic>
    </p:spTree>
    <p:extLst>
      <p:ext uri="{BB962C8B-B14F-4D97-AF65-F5344CB8AC3E}">
        <p14:creationId xmlns:p14="http://schemas.microsoft.com/office/powerpoint/2010/main" val="173314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CED41B-B7F0-45BA-9A7C-0DFB331C7E02}"/>
              </a:ext>
            </a:extLst>
          </p:cNvPr>
          <p:cNvSpPr txBox="1"/>
          <p:nvPr/>
        </p:nvSpPr>
        <p:spPr>
          <a:xfrm>
            <a:off x="510746" y="474345"/>
            <a:ext cx="11170507" cy="2585323"/>
          </a:xfrm>
          <a:prstGeom prst="rect">
            <a:avLst/>
          </a:prstGeom>
          <a:noFill/>
        </p:spPr>
        <p:txBody>
          <a:bodyPr wrap="square">
            <a:spAutoFit/>
          </a:bodyPr>
          <a:lstStyle/>
          <a:p>
            <a:r>
              <a:rPr lang="en-US" dirty="0"/>
              <a:t>The Randomization Test (</a:t>
            </a:r>
            <a:r>
              <a:rPr lang="en-US" i="1" dirty="0"/>
              <a:t>c</a:t>
            </a:r>
            <a:r>
              <a:rPr lang="en-US" dirty="0"/>
              <a:t>-value) is used to choose between two competing inferences: </a:t>
            </a:r>
            <a:r>
              <a:rPr lang="en-US" i="1" dirty="0"/>
              <a:t>Theory</a:t>
            </a:r>
            <a:r>
              <a:rPr lang="en-US" dirty="0"/>
              <a:t> vs. </a:t>
            </a:r>
            <a:r>
              <a:rPr lang="en-US" i="1" dirty="0"/>
              <a:t>Physical Chance</a:t>
            </a:r>
          </a:p>
          <a:p>
            <a:endParaRPr lang="en-US" dirty="0"/>
          </a:p>
          <a:p>
            <a:r>
              <a:rPr lang="en-US" dirty="0"/>
              <a:t>	1. </a:t>
            </a:r>
            <a:r>
              <a:rPr lang="en-US" dirty="0">
                <a:solidFill>
                  <a:srgbClr val="FF0000"/>
                </a:solidFill>
              </a:rPr>
              <a:t>The pattern across the units of observation can best be explained by my </a:t>
            </a:r>
            <a:r>
              <a:rPr lang="en-US" i="1" dirty="0">
                <a:solidFill>
                  <a:srgbClr val="FF0000"/>
                </a:solidFill>
              </a:rPr>
              <a:t>causal theory </a:t>
            </a:r>
            <a:r>
              <a:rPr lang="en-US" dirty="0">
                <a:solidFill>
                  <a:srgbClr val="FF0000"/>
                </a:solidFill>
              </a:rPr>
              <a:t>of nature.</a:t>
            </a:r>
          </a:p>
          <a:p>
            <a:r>
              <a:rPr lang="en-US" dirty="0"/>
              <a:t>	2. </a:t>
            </a:r>
            <a:r>
              <a:rPr lang="en-US" dirty="0">
                <a:solidFill>
                  <a:srgbClr val="FF0000"/>
                </a:solidFill>
              </a:rPr>
              <a:t>The pattern across the units of observation can best be explained by </a:t>
            </a:r>
            <a:r>
              <a:rPr lang="en-US" i="1" dirty="0">
                <a:solidFill>
                  <a:srgbClr val="FF0000"/>
                </a:solidFill>
              </a:rPr>
              <a:t>physical chance</a:t>
            </a:r>
            <a:r>
              <a:rPr lang="en-US" dirty="0">
                <a:solidFill>
                  <a:srgbClr val="FF0000"/>
                </a:solidFill>
              </a:rPr>
              <a:t>.</a:t>
            </a:r>
          </a:p>
          <a:p>
            <a:endParaRPr lang="en-US" dirty="0"/>
          </a:p>
          <a:p>
            <a:r>
              <a:rPr lang="en-US" dirty="0"/>
              <a:t>In short, which is the more </a:t>
            </a:r>
            <a:r>
              <a:rPr lang="en-US" i="1" dirty="0"/>
              <a:t>plausible</a:t>
            </a:r>
            <a:r>
              <a:rPr lang="en-US" dirty="0"/>
              <a:t> explanation of the patterns you observe in your results? </a:t>
            </a:r>
          </a:p>
          <a:p>
            <a:endParaRPr lang="en-US" dirty="0"/>
          </a:p>
          <a:p>
            <a:r>
              <a:rPr lang="en-US" dirty="0"/>
              <a:t>For the physical chance inferences below, suppose three observations, per person (or case), are being examined with the following expected ordinal pattern in mind: O</a:t>
            </a:r>
            <a:r>
              <a:rPr lang="en-US" baseline="-25000" dirty="0"/>
              <a:t>1</a:t>
            </a:r>
            <a:r>
              <a:rPr lang="en-US" dirty="0"/>
              <a:t> &gt; O</a:t>
            </a:r>
            <a:r>
              <a:rPr lang="en-US" baseline="-25000" dirty="0"/>
              <a:t>2</a:t>
            </a:r>
            <a:r>
              <a:rPr lang="en-US" dirty="0"/>
              <a:t> &gt; O</a:t>
            </a:r>
            <a:r>
              <a:rPr lang="en-US" baseline="-25000" dirty="0"/>
              <a:t>3</a:t>
            </a:r>
            <a:r>
              <a:rPr lang="en-US" dirty="0"/>
              <a:t>. </a:t>
            </a:r>
          </a:p>
        </p:txBody>
      </p:sp>
    </p:spTree>
    <p:extLst>
      <p:ext uri="{BB962C8B-B14F-4D97-AF65-F5344CB8AC3E}">
        <p14:creationId xmlns:p14="http://schemas.microsoft.com/office/powerpoint/2010/main" val="1765725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197F51-2C12-4BF8-8CEF-FCBB807CD1AA}"/>
              </a:ext>
            </a:extLst>
          </p:cNvPr>
          <p:cNvSpPr txBox="1"/>
          <p:nvPr/>
        </p:nvSpPr>
        <p:spPr>
          <a:xfrm>
            <a:off x="615874" y="3036670"/>
            <a:ext cx="10338486" cy="2862322"/>
          </a:xfrm>
          <a:prstGeom prst="rect">
            <a:avLst/>
          </a:prstGeom>
          <a:noFill/>
        </p:spPr>
        <p:txBody>
          <a:bodyPr wrap="square" rtlCol="0">
            <a:spAutoFit/>
          </a:bodyPr>
          <a:lstStyle/>
          <a:p>
            <a:pPr marL="0" lvl="1"/>
            <a:r>
              <a:rPr lang="en-US" dirty="0"/>
              <a:t>…</a:t>
            </a:r>
            <a:r>
              <a:rPr lang="en-US" i="1" dirty="0"/>
              <a:t>within Orderings </a:t>
            </a:r>
            <a:r>
              <a:rPr lang="en-US" dirty="0"/>
              <a:t>option</a:t>
            </a:r>
          </a:p>
          <a:p>
            <a:pPr marL="0" lvl="1"/>
            <a:endParaRPr lang="en-US" dirty="0"/>
          </a:p>
          <a:p>
            <a:pPr marL="461963" lvl="1"/>
            <a:r>
              <a:rPr lang="en-US" dirty="0"/>
              <a:t>2. </a:t>
            </a:r>
            <a:r>
              <a:rPr lang="en-US" dirty="0">
                <a:solidFill>
                  <a:srgbClr val="FF0000"/>
                </a:solidFill>
              </a:rPr>
              <a:t>The observations within each ordering are best explained as paired </a:t>
            </a:r>
            <a:r>
              <a:rPr lang="en-US" i="1" dirty="0">
                <a:solidFill>
                  <a:srgbClr val="FF0000"/>
                </a:solidFill>
              </a:rPr>
              <a:t>accidentally</a:t>
            </a:r>
            <a:r>
              <a:rPr lang="en-US" dirty="0">
                <a:solidFill>
                  <a:srgbClr val="FF0000"/>
                </a:solidFill>
              </a:rPr>
              <a:t> with the persons </a:t>
            </a:r>
            <a:br>
              <a:rPr lang="en-US" dirty="0">
                <a:solidFill>
                  <a:srgbClr val="FF0000"/>
                </a:solidFill>
              </a:rPr>
            </a:br>
            <a:r>
              <a:rPr lang="en-US" dirty="0">
                <a:solidFill>
                  <a:srgbClr val="FF0000"/>
                </a:solidFill>
              </a:rPr>
              <a:t>     (cases) in the study. The ordinal pattern for O</a:t>
            </a:r>
            <a:r>
              <a:rPr lang="en-US" baseline="-25000" dirty="0">
                <a:solidFill>
                  <a:srgbClr val="FF0000"/>
                </a:solidFill>
              </a:rPr>
              <a:t>1</a:t>
            </a:r>
            <a:r>
              <a:rPr lang="en-US" dirty="0">
                <a:solidFill>
                  <a:srgbClr val="FF0000"/>
                </a:solidFill>
              </a:rPr>
              <a:t>, O</a:t>
            </a:r>
            <a:r>
              <a:rPr lang="en-US" baseline="-25000" dirty="0">
                <a:solidFill>
                  <a:srgbClr val="FF0000"/>
                </a:solidFill>
              </a:rPr>
              <a:t>2</a:t>
            </a:r>
            <a:r>
              <a:rPr lang="en-US" dirty="0">
                <a:solidFill>
                  <a:srgbClr val="FF0000"/>
                </a:solidFill>
              </a:rPr>
              <a:t>, and O</a:t>
            </a:r>
            <a:r>
              <a:rPr lang="en-US" baseline="-25000" dirty="0">
                <a:solidFill>
                  <a:srgbClr val="FF0000"/>
                </a:solidFill>
              </a:rPr>
              <a:t>3</a:t>
            </a:r>
            <a:r>
              <a:rPr lang="en-US" dirty="0">
                <a:solidFill>
                  <a:srgbClr val="FF0000"/>
                </a:solidFill>
              </a:rPr>
              <a:t> is therefore best explained as </a:t>
            </a:r>
            <a:r>
              <a:rPr lang="en-US" i="1" dirty="0">
                <a:solidFill>
                  <a:srgbClr val="FF0000"/>
                </a:solidFill>
              </a:rPr>
              <a:t>accidental</a:t>
            </a:r>
            <a:r>
              <a:rPr lang="en-US" dirty="0">
                <a:solidFill>
                  <a:srgbClr val="FF0000"/>
                </a:solidFill>
              </a:rPr>
              <a:t>.</a:t>
            </a:r>
          </a:p>
          <a:p>
            <a:pPr marL="461963" lvl="1"/>
            <a:endParaRPr lang="en-US" dirty="0">
              <a:solidFill>
                <a:srgbClr val="FF0000"/>
              </a:solidFill>
            </a:endParaRPr>
          </a:p>
          <a:p>
            <a:pPr marL="461963" lvl="1"/>
            <a:r>
              <a:rPr lang="en-US" dirty="0"/>
              <a:t>Note that chance is understood as operating across persons and within a given ordering. In other words, the observations are given within each ordering, but they are accidentally paired with the persons. For example, Sally’s observation on the first ordering can be swapped with Susan’s observation on the first ordering, or John’s observation on the second ordering can be swapped with Fred’s observation on the second ordering. The observations are considered as independent within each person for this option. </a:t>
            </a:r>
          </a:p>
        </p:txBody>
      </p:sp>
      <p:sp>
        <p:nvSpPr>
          <p:cNvPr id="6" name="TextBox 5">
            <a:extLst>
              <a:ext uri="{FF2B5EF4-FFF2-40B4-BE49-F238E27FC236}">
                <a16:creationId xmlns:a16="http://schemas.microsoft.com/office/drawing/2014/main" id="{254133EE-9BF0-44D4-806B-EC04484FC27F}"/>
              </a:ext>
            </a:extLst>
          </p:cNvPr>
          <p:cNvSpPr txBox="1"/>
          <p:nvPr/>
        </p:nvSpPr>
        <p:spPr>
          <a:xfrm>
            <a:off x="615874" y="501026"/>
            <a:ext cx="10338486" cy="2031325"/>
          </a:xfrm>
          <a:prstGeom prst="rect">
            <a:avLst/>
          </a:prstGeom>
          <a:noFill/>
        </p:spPr>
        <p:txBody>
          <a:bodyPr wrap="square" rtlCol="0">
            <a:spAutoFit/>
          </a:bodyPr>
          <a:lstStyle/>
          <a:p>
            <a:pPr marL="0" lvl="1"/>
            <a:r>
              <a:rPr lang="en-US" dirty="0"/>
              <a:t>…</a:t>
            </a:r>
            <a:r>
              <a:rPr lang="en-US" i="1" dirty="0"/>
              <a:t>within Cases </a:t>
            </a:r>
            <a:r>
              <a:rPr lang="en-US" dirty="0"/>
              <a:t>option</a:t>
            </a:r>
            <a:br>
              <a:rPr lang="en-US" dirty="0"/>
            </a:br>
            <a:endParaRPr lang="en-US" dirty="0"/>
          </a:p>
          <a:p>
            <a:pPr marL="461963" lvl="1"/>
            <a:r>
              <a:rPr lang="en-US" dirty="0"/>
              <a:t>2. </a:t>
            </a:r>
            <a:r>
              <a:rPr lang="en-US" dirty="0">
                <a:solidFill>
                  <a:srgbClr val="FF0000"/>
                </a:solidFill>
              </a:rPr>
              <a:t>The observations (O</a:t>
            </a:r>
            <a:r>
              <a:rPr lang="en-US" baseline="-25000" dirty="0">
                <a:solidFill>
                  <a:srgbClr val="FF0000"/>
                </a:solidFill>
              </a:rPr>
              <a:t>1</a:t>
            </a:r>
            <a:r>
              <a:rPr lang="en-US" dirty="0">
                <a:solidFill>
                  <a:srgbClr val="FF0000"/>
                </a:solidFill>
              </a:rPr>
              <a:t>, O</a:t>
            </a:r>
            <a:r>
              <a:rPr lang="en-US" baseline="-25000" dirty="0">
                <a:solidFill>
                  <a:srgbClr val="FF0000"/>
                </a:solidFill>
              </a:rPr>
              <a:t>2</a:t>
            </a:r>
            <a:r>
              <a:rPr lang="en-US" dirty="0">
                <a:solidFill>
                  <a:srgbClr val="FF0000"/>
                </a:solidFill>
              </a:rPr>
              <a:t>, and O</a:t>
            </a:r>
            <a:r>
              <a:rPr lang="en-US" baseline="-25000" dirty="0">
                <a:solidFill>
                  <a:srgbClr val="FF0000"/>
                </a:solidFill>
              </a:rPr>
              <a:t>3</a:t>
            </a:r>
            <a:r>
              <a:rPr lang="en-US" dirty="0">
                <a:solidFill>
                  <a:srgbClr val="FF0000"/>
                </a:solidFill>
              </a:rPr>
              <a:t>) for each person are dependent, and their ordinal pattern is            </a:t>
            </a:r>
          </a:p>
          <a:p>
            <a:pPr marL="461963" lvl="1"/>
            <a:r>
              <a:rPr lang="en-US" i="1" dirty="0">
                <a:solidFill>
                  <a:srgbClr val="FF0000"/>
                </a:solidFill>
              </a:rPr>
              <a:t>     </a:t>
            </a:r>
            <a:r>
              <a:rPr lang="en-US" dirty="0">
                <a:solidFill>
                  <a:srgbClr val="FF0000"/>
                </a:solidFill>
              </a:rPr>
              <a:t>best explained as</a:t>
            </a:r>
            <a:r>
              <a:rPr lang="en-US" i="1" dirty="0">
                <a:solidFill>
                  <a:srgbClr val="FF0000"/>
                </a:solidFill>
              </a:rPr>
              <a:t> accidental</a:t>
            </a:r>
            <a:r>
              <a:rPr lang="en-US" dirty="0">
                <a:solidFill>
                  <a:srgbClr val="FF0000"/>
                </a:solidFill>
              </a:rPr>
              <a:t> in this study.</a:t>
            </a:r>
          </a:p>
          <a:p>
            <a:pPr marL="461963" lvl="1"/>
            <a:br>
              <a:rPr lang="en-US" dirty="0"/>
            </a:br>
            <a:r>
              <a:rPr lang="en-US" dirty="0"/>
              <a:t>Note that chance is understood as operating within each person. The observations are given for each person, but their ordinal relations are accidental. </a:t>
            </a:r>
          </a:p>
        </p:txBody>
      </p:sp>
    </p:spTree>
    <p:extLst>
      <p:ext uri="{BB962C8B-B14F-4D97-AF65-F5344CB8AC3E}">
        <p14:creationId xmlns:p14="http://schemas.microsoft.com/office/powerpoint/2010/main" val="2996969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351D16A-A68D-45E7-8DE6-E978AD8BE0EB}"/>
              </a:ext>
            </a:extLst>
          </p:cNvPr>
          <p:cNvSpPr txBox="1"/>
          <p:nvPr/>
        </p:nvSpPr>
        <p:spPr>
          <a:xfrm>
            <a:off x="631621" y="3796388"/>
            <a:ext cx="10626754" cy="2308324"/>
          </a:xfrm>
          <a:prstGeom prst="rect">
            <a:avLst/>
          </a:prstGeom>
          <a:noFill/>
        </p:spPr>
        <p:txBody>
          <a:bodyPr wrap="square">
            <a:spAutoFit/>
          </a:bodyPr>
          <a:lstStyle/>
          <a:p>
            <a:r>
              <a:rPr lang="en-US" dirty="0"/>
              <a:t>…</a:t>
            </a:r>
            <a:r>
              <a:rPr lang="en-US" i="1" dirty="0"/>
              <a:t>Deep Structures </a:t>
            </a:r>
            <a:r>
              <a:rPr lang="en-US" dirty="0"/>
              <a:t>option</a:t>
            </a:r>
            <a:br>
              <a:rPr lang="en-US" dirty="0"/>
            </a:br>
            <a:endParaRPr lang="en-US" dirty="0"/>
          </a:p>
          <a:p>
            <a:pPr marL="461963" lvl="1"/>
            <a:r>
              <a:rPr lang="en-US" dirty="0"/>
              <a:t>2. </a:t>
            </a:r>
            <a:r>
              <a:rPr lang="en-US" i="1" dirty="0">
                <a:solidFill>
                  <a:srgbClr val="FF0000"/>
                </a:solidFill>
              </a:rPr>
              <a:t>Accidentally </a:t>
            </a:r>
            <a:r>
              <a:rPr lang="en-US" dirty="0">
                <a:solidFill>
                  <a:srgbClr val="FF0000"/>
                </a:solidFill>
              </a:rPr>
              <a:t>generated</a:t>
            </a:r>
            <a:r>
              <a:rPr lang="en-US" i="1" dirty="0">
                <a:solidFill>
                  <a:srgbClr val="FF0000"/>
                </a:solidFill>
              </a:rPr>
              <a:t> </a:t>
            </a:r>
            <a:r>
              <a:rPr lang="en-US" dirty="0">
                <a:solidFill>
                  <a:srgbClr val="FF0000"/>
                </a:solidFill>
              </a:rPr>
              <a:t>observations (i.e., observations generated by accidental causes) for each of the </a:t>
            </a:r>
            <a:br>
              <a:rPr lang="en-US" dirty="0">
                <a:solidFill>
                  <a:srgbClr val="FF0000"/>
                </a:solidFill>
              </a:rPr>
            </a:br>
            <a:r>
              <a:rPr lang="en-US" dirty="0">
                <a:solidFill>
                  <a:srgbClr val="FF0000"/>
                </a:solidFill>
              </a:rPr>
              <a:t>    persons and each of the orderings best explains the ordinal pattern for O</a:t>
            </a:r>
            <a:r>
              <a:rPr lang="en-US" baseline="-25000" dirty="0">
                <a:solidFill>
                  <a:srgbClr val="FF0000"/>
                </a:solidFill>
              </a:rPr>
              <a:t>1</a:t>
            </a:r>
            <a:r>
              <a:rPr lang="en-US" dirty="0">
                <a:solidFill>
                  <a:srgbClr val="FF0000"/>
                </a:solidFill>
              </a:rPr>
              <a:t>, O</a:t>
            </a:r>
            <a:r>
              <a:rPr lang="en-US" baseline="-25000" dirty="0">
                <a:solidFill>
                  <a:srgbClr val="FF0000"/>
                </a:solidFill>
              </a:rPr>
              <a:t>2</a:t>
            </a:r>
            <a:r>
              <a:rPr lang="en-US" dirty="0">
                <a:solidFill>
                  <a:srgbClr val="FF0000"/>
                </a:solidFill>
              </a:rPr>
              <a:t>, and O</a:t>
            </a:r>
            <a:r>
              <a:rPr lang="en-US" baseline="-25000" dirty="0">
                <a:solidFill>
                  <a:srgbClr val="FF0000"/>
                </a:solidFill>
              </a:rPr>
              <a:t>3</a:t>
            </a:r>
            <a:r>
              <a:rPr lang="en-US" dirty="0">
                <a:solidFill>
                  <a:srgbClr val="FF0000"/>
                </a:solidFill>
              </a:rPr>
              <a:t>.</a:t>
            </a:r>
          </a:p>
          <a:p>
            <a:pPr marL="461963" lvl="1"/>
            <a:endParaRPr lang="en-US" dirty="0"/>
          </a:p>
          <a:p>
            <a:pPr marL="461963"/>
            <a:r>
              <a:rPr lang="en-US" dirty="0"/>
              <a:t>Randomizing by deep structures therefore tests a more general form of physical chance. The observations themselves are not given but are instead considered to have arisen by accidental causes, which also means their ordinal relationships will be accidental.</a:t>
            </a:r>
          </a:p>
        </p:txBody>
      </p:sp>
      <p:sp>
        <p:nvSpPr>
          <p:cNvPr id="5" name="TextBox 4">
            <a:extLst>
              <a:ext uri="{FF2B5EF4-FFF2-40B4-BE49-F238E27FC236}">
                <a16:creationId xmlns:a16="http://schemas.microsoft.com/office/drawing/2014/main" id="{41A66DA1-0C25-49BF-A74D-D310862B2BF5}"/>
              </a:ext>
            </a:extLst>
          </p:cNvPr>
          <p:cNvSpPr txBox="1"/>
          <p:nvPr/>
        </p:nvSpPr>
        <p:spPr>
          <a:xfrm>
            <a:off x="631621" y="618903"/>
            <a:ext cx="10338486" cy="2862322"/>
          </a:xfrm>
          <a:prstGeom prst="rect">
            <a:avLst/>
          </a:prstGeom>
          <a:noFill/>
        </p:spPr>
        <p:txBody>
          <a:bodyPr wrap="square" rtlCol="0">
            <a:spAutoFit/>
          </a:bodyPr>
          <a:lstStyle/>
          <a:p>
            <a:r>
              <a:rPr lang="en-US" dirty="0"/>
              <a:t>…</a:t>
            </a:r>
            <a:r>
              <a:rPr lang="en-US" i="1" dirty="0"/>
              <a:t>All Observations </a:t>
            </a:r>
            <a:r>
              <a:rPr lang="en-US" dirty="0"/>
              <a:t>option</a:t>
            </a:r>
          </a:p>
          <a:p>
            <a:endParaRPr lang="en-US" dirty="0"/>
          </a:p>
          <a:p>
            <a:pPr marL="461963" lvl="1"/>
            <a:r>
              <a:rPr lang="en-US" dirty="0"/>
              <a:t>2. </a:t>
            </a:r>
            <a:r>
              <a:rPr lang="en-US" dirty="0">
                <a:solidFill>
                  <a:srgbClr val="FF0000"/>
                </a:solidFill>
              </a:rPr>
              <a:t>The observations are paired </a:t>
            </a:r>
            <a:r>
              <a:rPr lang="en-US" i="1" dirty="0">
                <a:solidFill>
                  <a:srgbClr val="FF0000"/>
                </a:solidFill>
              </a:rPr>
              <a:t>accidentally</a:t>
            </a:r>
            <a:r>
              <a:rPr lang="en-US" dirty="0">
                <a:solidFill>
                  <a:srgbClr val="FF0000"/>
                </a:solidFill>
              </a:rPr>
              <a:t> with the individuals and with the orderings in the study. </a:t>
            </a:r>
          </a:p>
          <a:p>
            <a:pPr marL="461963" lvl="1"/>
            <a:r>
              <a:rPr lang="en-US" dirty="0">
                <a:solidFill>
                  <a:srgbClr val="FF0000"/>
                </a:solidFill>
              </a:rPr>
              <a:t>     The ordinal pattern for O</a:t>
            </a:r>
            <a:r>
              <a:rPr lang="en-US" baseline="-25000" dirty="0">
                <a:solidFill>
                  <a:srgbClr val="FF0000"/>
                </a:solidFill>
              </a:rPr>
              <a:t>1</a:t>
            </a:r>
            <a:r>
              <a:rPr lang="en-US" dirty="0">
                <a:solidFill>
                  <a:srgbClr val="FF0000"/>
                </a:solidFill>
              </a:rPr>
              <a:t>, O</a:t>
            </a:r>
            <a:r>
              <a:rPr lang="en-US" baseline="-25000" dirty="0">
                <a:solidFill>
                  <a:srgbClr val="FF0000"/>
                </a:solidFill>
              </a:rPr>
              <a:t>2</a:t>
            </a:r>
            <a:r>
              <a:rPr lang="en-US" dirty="0">
                <a:solidFill>
                  <a:srgbClr val="FF0000"/>
                </a:solidFill>
              </a:rPr>
              <a:t>, and O</a:t>
            </a:r>
            <a:r>
              <a:rPr lang="en-US" baseline="-25000" dirty="0">
                <a:solidFill>
                  <a:srgbClr val="FF0000"/>
                </a:solidFill>
              </a:rPr>
              <a:t>3</a:t>
            </a:r>
            <a:r>
              <a:rPr lang="en-US" dirty="0">
                <a:solidFill>
                  <a:srgbClr val="FF0000"/>
                </a:solidFill>
              </a:rPr>
              <a:t> is therefore best explained as </a:t>
            </a:r>
            <a:r>
              <a:rPr lang="en-US" i="1" dirty="0">
                <a:solidFill>
                  <a:srgbClr val="FF0000"/>
                </a:solidFill>
              </a:rPr>
              <a:t>accidental</a:t>
            </a:r>
            <a:r>
              <a:rPr lang="en-US" dirty="0">
                <a:solidFill>
                  <a:srgbClr val="FF0000"/>
                </a:solidFill>
              </a:rPr>
              <a:t>.</a:t>
            </a:r>
          </a:p>
          <a:p>
            <a:pPr marL="461963" lvl="1"/>
            <a:r>
              <a:rPr lang="en-US" dirty="0">
                <a:solidFill>
                  <a:srgbClr val="FF0000"/>
                </a:solidFill>
              </a:rPr>
              <a:t> </a:t>
            </a:r>
          </a:p>
          <a:p>
            <a:pPr marL="461963" lvl="1"/>
            <a:r>
              <a:rPr lang="en-US" dirty="0"/>
              <a:t>Note that chance is understood as operating across persons and across orderings. For example, an observation for Sally on the first ordering can be swapped with an observation for Susan on the third ordering, or an observation for John on the second ordering can be swapped with an observation for Fred on the third ordering. The observations are therefore considered as independent within persons and across orderings.</a:t>
            </a:r>
          </a:p>
        </p:txBody>
      </p:sp>
    </p:spTree>
    <p:extLst>
      <p:ext uri="{BB962C8B-B14F-4D97-AF65-F5344CB8AC3E}">
        <p14:creationId xmlns:p14="http://schemas.microsoft.com/office/powerpoint/2010/main" val="867308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1459</TotalTime>
  <Words>670</Words>
  <Application>Microsoft Office PowerPoint</Application>
  <PresentationFormat>Widescreen</PresentationFormat>
  <Paragraphs>31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Grice</dc:creator>
  <cp:lastModifiedBy>James Grice</cp:lastModifiedBy>
  <cp:revision>42</cp:revision>
  <dcterms:created xsi:type="dcterms:W3CDTF">2021-05-31T21:46:23Z</dcterms:created>
  <dcterms:modified xsi:type="dcterms:W3CDTF">2021-12-13T01:11:50Z</dcterms:modified>
</cp:coreProperties>
</file>