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14" d="100"/>
          <a:sy n="114" d="100"/>
        </p:scale>
        <p:origin x="102"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43FC9-3896-417A-BE55-EF452744D6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78C0D1-05C4-461E-B9BD-1895411FDD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6223A1-B600-4076-B59B-42644AE00D59}"/>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1D13C6EB-C93F-409C-B7D3-B388BA5AB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73B9D-A69E-455C-A437-41439C8FA7F6}"/>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467270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6255-D0B1-402D-8561-0001F714E9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A2CCAC-A7F1-42FA-BBAA-26B453B014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8F65E6-19C9-495C-BF17-9204D25218BD}"/>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96FF872C-DCFF-4754-B678-967C5AD93F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36237-AC8A-4D34-B8EC-7669491083DA}"/>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355271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C587B-18F9-4D9A-A1B9-B141F33F71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6FFFA2-9602-4A63-B817-0E9A113C12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511573-824D-446E-8ABE-A6ACAAFFB064}"/>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98D74640-CBF8-44CD-A8B5-093CB91ED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B451B1-FCB5-40D0-A107-1D683B152FFF}"/>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888207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8060A-53C3-48EC-A9DD-37488BA3FE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CFA847-837F-4696-A3B1-BC089DE93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4E9DED-8B4C-475E-B144-2F4FBCB0E1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DCF483-0693-4FAE-9391-E1409FF6D562}"/>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6" name="Footer Placeholder 5">
            <a:extLst>
              <a:ext uri="{FF2B5EF4-FFF2-40B4-BE49-F238E27FC236}">
                <a16:creationId xmlns:a16="http://schemas.microsoft.com/office/drawing/2014/main" id="{1E3B8862-B15D-44D5-88C9-376C21BFD5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37815-6A69-4332-B4CD-7DF5A1E6DDCA}"/>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173282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9E6CA-0196-4077-9094-DBC1327E3D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B4095A-77FF-48DB-81A5-3B14BB335B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BC4002-FF08-4EA2-A1B0-B538A18659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77ABD5-EB15-4CAA-86CA-23D83D26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1B3505-0C75-4C55-B994-E3A441ED59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DF5C7E-9693-46CA-8B44-B010D031256B}"/>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8" name="Footer Placeholder 7">
            <a:extLst>
              <a:ext uri="{FF2B5EF4-FFF2-40B4-BE49-F238E27FC236}">
                <a16:creationId xmlns:a16="http://schemas.microsoft.com/office/drawing/2014/main" id="{E75E2C6B-7367-48DB-B834-5D5C61FA0C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B35460-4098-4759-A9C3-B46E8CA1C333}"/>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75457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4E5E3-E993-4DCC-B808-6BC1425126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B7D1AE-5843-4049-B450-C6FE10354800}"/>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4" name="Footer Placeholder 3">
            <a:extLst>
              <a:ext uri="{FF2B5EF4-FFF2-40B4-BE49-F238E27FC236}">
                <a16:creationId xmlns:a16="http://schemas.microsoft.com/office/drawing/2014/main" id="{F7D4763E-2F89-429B-8206-4B8A31FBD2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7DB858-9FCE-4700-ADBE-90CAECA77BCD}"/>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92384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8BEB0A-6B6D-4D76-BFB6-73F26B985BB1}"/>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3" name="Footer Placeholder 2">
            <a:extLst>
              <a:ext uri="{FF2B5EF4-FFF2-40B4-BE49-F238E27FC236}">
                <a16:creationId xmlns:a16="http://schemas.microsoft.com/office/drawing/2014/main" id="{C1E9F9F5-946F-4DB2-AF64-927E641206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9CDF25-BF35-4742-B3FF-29F772254DEB}"/>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2084240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21455-D796-4B67-8D50-2AE50D0C49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4620F0-CBEC-4A3C-A88C-F7C917C0BA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9F0211-4BBD-4A9B-8699-0C834D1D16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E3B7B-56C4-415A-A280-C3FE2F8C2EA6}"/>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6" name="Footer Placeholder 5">
            <a:extLst>
              <a:ext uri="{FF2B5EF4-FFF2-40B4-BE49-F238E27FC236}">
                <a16:creationId xmlns:a16="http://schemas.microsoft.com/office/drawing/2014/main" id="{3908A003-C8F7-4D4E-9502-15B715199F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6D96FB-8989-4883-B116-BFA530E1F891}"/>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1417076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55A78-19B5-47D9-B6BA-2DF59449EA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44F7FC-B7E7-4434-9D19-C8146F1FFA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1662DE-5624-4A25-8985-51B0B02D10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27786A-16FC-42B8-9CFE-C805D11253D0}"/>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6" name="Footer Placeholder 5">
            <a:extLst>
              <a:ext uri="{FF2B5EF4-FFF2-40B4-BE49-F238E27FC236}">
                <a16:creationId xmlns:a16="http://schemas.microsoft.com/office/drawing/2014/main" id="{0E259E81-FB04-4276-AECC-80F4BC4E8D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06158-3625-43D6-A82D-E7EDA60FDD1C}"/>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819377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3D62-358B-4B3A-8F13-3712B42804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C03377-3979-43C1-A596-3AB23A21D5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5A40EE-8B80-4F8D-9960-9ADE1D237E89}"/>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1579BF60-2E99-46DB-BDB3-33B6DD2C2F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67B4E6-7FE0-4024-A45F-CF65F13035CB}"/>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201053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9ECFE1-03A0-4ED8-8A3F-C633A8EB68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E7B1A0-1C17-4402-AD2C-2546819091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071116-1B7E-4252-9E5A-FEB05D917AE4}"/>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9C7D32EC-0006-4190-8E82-6574F0C456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32C97-95AF-47FB-9A3B-FDD0EB85FD64}"/>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1413782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AC84EA-3D3B-4BAE-B236-D91E4984EF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524A68-F3C9-4F1E-B00F-51CCE88C97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308718-6996-4131-9073-CD76C4E4F2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A0C619AF-BFB0-4414-A880-1D5FEEF99E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F80632-378F-472B-B246-803BC353CF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27FD03-021F-4D6F-8F23-C3C1AC51E3BB}" type="slidenum">
              <a:rPr lang="en-US" smtClean="0"/>
              <a:t>‹#›</a:t>
            </a:fld>
            <a:endParaRPr lang="en-US"/>
          </a:p>
        </p:txBody>
      </p:sp>
    </p:spTree>
    <p:extLst>
      <p:ext uri="{BB962C8B-B14F-4D97-AF65-F5344CB8AC3E}">
        <p14:creationId xmlns:p14="http://schemas.microsoft.com/office/powerpoint/2010/main" val="3928322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19C7CE-9B18-4560-AD12-964DC7107818}"/>
              </a:ext>
            </a:extLst>
          </p:cNvPr>
          <p:cNvSpPr txBox="1"/>
          <p:nvPr/>
        </p:nvSpPr>
        <p:spPr>
          <a:xfrm>
            <a:off x="861205" y="2495189"/>
            <a:ext cx="10659762" cy="3693319"/>
          </a:xfrm>
          <a:prstGeom prst="rect">
            <a:avLst/>
          </a:prstGeom>
          <a:noFill/>
        </p:spPr>
        <p:txBody>
          <a:bodyPr wrap="square" rtlCol="0">
            <a:spAutoFit/>
          </a:bodyPr>
          <a:lstStyle/>
          <a:p>
            <a:r>
              <a:rPr lang="en-US" dirty="0"/>
              <a:t>For the </a:t>
            </a:r>
            <a:r>
              <a:rPr lang="en-US" i="1" dirty="0"/>
              <a:t>Ordinal Pattern – Crossed Orderings</a:t>
            </a:r>
            <a:r>
              <a:rPr lang="en-US" dirty="0"/>
              <a:t> procedure the two randomization options will typically yield similar </a:t>
            </a:r>
            <a:r>
              <a:rPr lang="en-US" i="1" dirty="0"/>
              <a:t>c</a:t>
            </a:r>
            <a:r>
              <a:rPr lang="en-US" dirty="0"/>
              <a:t>-values. If the values differ substantially, and you are in doubt, then run both options and report the results. Do keep in mind, however, the </a:t>
            </a:r>
            <a:r>
              <a:rPr lang="en-US" i="1" dirty="0"/>
              <a:t>c</a:t>
            </a:r>
            <a:r>
              <a:rPr lang="en-US" dirty="0"/>
              <a:t>-value plays a limited role in interpreting your results. Greater focus should be placed on the patterns of observations (e.g., the distributions across the units of observation) and PCC indices.  </a:t>
            </a:r>
          </a:p>
          <a:p>
            <a:endParaRPr lang="en-US" dirty="0"/>
          </a:p>
          <a:p>
            <a:r>
              <a:rPr lang="en-US" dirty="0"/>
              <a:t>You will most likely find differences in </a:t>
            </a:r>
            <a:r>
              <a:rPr lang="en-US" i="1" dirty="0"/>
              <a:t>c</a:t>
            </a:r>
            <a:r>
              <a:rPr lang="en-US" dirty="0"/>
              <a:t>-values from the </a:t>
            </a:r>
            <a:r>
              <a:rPr lang="en-US" i="1" dirty="0"/>
              <a:t>All Observations</a:t>
            </a:r>
            <a:r>
              <a:rPr lang="en-US" dirty="0"/>
              <a:t> and </a:t>
            </a:r>
            <a:r>
              <a:rPr lang="en-US" i="1" dirty="0"/>
              <a:t>Deep Structures</a:t>
            </a:r>
            <a:r>
              <a:rPr lang="en-US" dirty="0"/>
              <a:t> randomization options when you have large numbers of empty units in your outcome ordering. For example, suppose you have depression rating units that are whole numbers ranging from 1 to 10 (low values indicate less depression). If you only observe values from 1 to 3 for both groups, many units (4 – 10) are empty as those values were not observed. In such an instance, the </a:t>
            </a:r>
            <a:r>
              <a:rPr lang="en-US" i="1" dirty="0"/>
              <a:t>c</a:t>
            </a:r>
            <a:r>
              <a:rPr lang="en-US" dirty="0"/>
              <a:t>-values may be noticeably different for the </a:t>
            </a:r>
            <a:r>
              <a:rPr lang="en-US" i="1" dirty="0"/>
              <a:t>All Observations</a:t>
            </a:r>
            <a:r>
              <a:rPr lang="en-US" dirty="0"/>
              <a:t> and </a:t>
            </a:r>
            <a:r>
              <a:rPr lang="en-US" i="1" dirty="0"/>
              <a:t>Deep Structures</a:t>
            </a:r>
            <a:r>
              <a:rPr lang="en-US" dirty="0"/>
              <a:t> options. The reason for the difference is the </a:t>
            </a:r>
            <a:r>
              <a:rPr lang="en-US" i="1" dirty="0"/>
              <a:t>Deep Structures</a:t>
            </a:r>
            <a:r>
              <a:rPr lang="en-US" dirty="0"/>
              <a:t> option will generate observations for units in the 4 to 10 range, thus creating a wider range of possibilities in the randomized test. The </a:t>
            </a:r>
            <a:r>
              <a:rPr lang="en-US" i="1" dirty="0"/>
              <a:t>All Observations</a:t>
            </a:r>
            <a:r>
              <a:rPr lang="en-US" dirty="0"/>
              <a:t> option will only randomly shuffle the observed values that only range from 1 to 3.</a:t>
            </a:r>
          </a:p>
        </p:txBody>
      </p:sp>
      <p:sp>
        <p:nvSpPr>
          <p:cNvPr id="4" name="TextBox 3">
            <a:extLst>
              <a:ext uri="{FF2B5EF4-FFF2-40B4-BE49-F238E27FC236}">
                <a16:creationId xmlns:a16="http://schemas.microsoft.com/office/drawing/2014/main" id="{07C71798-5CC1-4C9A-9846-4DDAE20EE0A0}"/>
              </a:ext>
            </a:extLst>
          </p:cNvPr>
          <p:cNvSpPr txBox="1"/>
          <p:nvPr/>
        </p:nvSpPr>
        <p:spPr>
          <a:xfrm>
            <a:off x="1034330" y="342153"/>
            <a:ext cx="10123339" cy="400110"/>
          </a:xfrm>
          <a:prstGeom prst="rect">
            <a:avLst/>
          </a:prstGeom>
          <a:noFill/>
        </p:spPr>
        <p:txBody>
          <a:bodyPr wrap="square">
            <a:spAutoFit/>
          </a:bodyPr>
          <a:lstStyle/>
          <a:p>
            <a:pPr algn="ctr"/>
            <a:r>
              <a:rPr lang="en-US" sz="2000" b="1" dirty="0">
                <a:solidFill>
                  <a:srgbClr val="C00000"/>
                </a:solidFill>
              </a:rPr>
              <a:t>Choosing between the Randomize All Observations and Randomize Deep Structures options</a:t>
            </a:r>
          </a:p>
        </p:txBody>
      </p:sp>
      <p:pic>
        <p:nvPicPr>
          <p:cNvPr id="5" name="Picture 4">
            <a:extLst>
              <a:ext uri="{FF2B5EF4-FFF2-40B4-BE49-F238E27FC236}">
                <a16:creationId xmlns:a16="http://schemas.microsoft.com/office/drawing/2014/main" id="{4833923E-8051-4A0E-A6B2-2A3181A6072E}"/>
              </a:ext>
            </a:extLst>
          </p:cNvPr>
          <p:cNvPicPr>
            <a:picLocks noChangeAspect="1"/>
          </p:cNvPicPr>
          <p:nvPr/>
        </p:nvPicPr>
        <p:blipFill>
          <a:blip r:embed="rId2"/>
          <a:stretch>
            <a:fillRect/>
          </a:stretch>
        </p:blipFill>
        <p:spPr>
          <a:xfrm>
            <a:off x="4658059" y="961501"/>
            <a:ext cx="1857375" cy="1314450"/>
          </a:xfrm>
          <a:prstGeom prst="rect">
            <a:avLst/>
          </a:prstGeom>
        </p:spPr>
      </p:pic>
    </p:spTree>
    <p:extLst>
      <p:ext uri="{BB962C8B-B14F-4D97-AF65-F5344CB8AC3E}">
        <p14:creationId xmlns:p14="http://schemas.microsoft.com/office/powerpoint/2010/main" val="1733149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9CED41B-B7F0-45BA-9A7C-0DFB331C7E02}"/>
              </a:ext>
            </a:extLst>
          </p:cNvPr>
          <p:cNvSpPr txBox="1"/>
          <p:nvPr/>
        </p:nvSpPr>
        <p:spPr>
          <a:xfrm>
            <a:off x="510746" y="474345"/>
            <a:ext cx="11170507" cy="5909310"/>
          </a:xfrm>
          <a:prstGeom prst="rect">
            <a:avLst/>
          </a:prstGeom>
          <a:noFill/>
        </p:spPr>
        <p:txBody>
          <a:bodyPr wrap="square">
            <a:spAutoFit/>
          </a:bodyPr>
          <a:lstStyle/>
          <a:p>
            <a:r>
              <a:rPr lang="en-US" dirty="0"/>
              <a:t>The Randomization Test (</a:t>
            </a:r>
            <a:r>
              <a:rPr lang="en-US" i="1" dirty="0"/>
              <a:t>c</a:t>
            </a:r>
            <a:r>
              <a:rPr lang="en-US" dirty="0"/>
              <a:t>-value) is used to choose between two competing inferences: </a:t>
            </a:r>
            <a:r>
              <a:rPr lang="en-US" i="1" dirty="0"/>
              <a:t>Theory</a:t>
            </a:r>
            <a:r>
              <a:rPr lang="en-US" dirty="0"/>
              <a:t> vs. </a:t>
            </a:r>
            <a:r>
              <a:rPr lang="en-US" i="1" dirty="0"/>
              <a:t>Physical Chance</a:t>
            </a:r>
          </a:p>
          <a:p>
            <a:endParaRPr lang="en-US" dirty="0"/>
          </a:p>
          <a:p>
            <a:r>
              <a:rPr lang="en-US" dirty="0"/>
              <a:t>	1. </a:t>
            </a:r>
            <a:r>
              <a:rPr lang="en-US" dirty="0">
                <a:solidFill>
                  <a:srgbClr val="FF0000"/>
                </a:solidFill>
              </a:rPr>
              <a:t>The differences between groups can best be explained by my </a:t>
            </a:r>
            <a:r>
              <a:rPr lang="en-US" i="1" dirty="0">
                <a:solidFill>
                  <a:srgbClr val="FF0000"/>
                </a:solidFill>
              </a:rPr>
              <a:t>causal theory </a:t>
            </a:r>
            <a:r>
              <a:rPr lang="en-US" dirty="0">
                <a:solidFill>
                  <a:srgbClr val="FF0000"/>
                </a:solidFill>
              </a:rPr>
              <a:t>of nature.</a:t>
            </a:r>
          </a:p>
          <a:p>
            <a:r>
              <a:rPr lang="en-US" dirty="0"/>
              <a:t>	2. </a:t>
            </a:r>
            <a:r>
              <a:rPr lang="en-US" dirty="0">
                <a:solidFill>
                  <a:srgbClr val="FF0000"/>
                </a:solidFill>
              </a:rPr>
              <a:t>The differences between groups can best be explained by </a:t>
            </a:r>
            <a:r>
              <a:rPr lang="en-US" i="1" dirty="0">
                <a:solidFill>
                  <a:srgbClr val="FF0000"/>
                </a:solidFill>
              </a:rPr>
              <a:t>physical chance</a:t>
            </a:r>
            <a:r>
              <a:rPr lang="en-US" dirty="0">
                <a:solidFill>
                  <a:srgbClr val="FF0000"/>
                </a:solidFill>
              </a:rPr>
              <a:t>.</a:t>
            </a:r>
          </a:p>
          <a:p>
            <a:endParaRPr lang="en-US" dirty="0"/>
          </a:p>
          <a:p>
            <a:r>
              <a:rPr lang="en-US" dirty="0"/>
              <a:t>In short, which is the more </a:t>
            </a:r>
            <a:r>
              <a:rPr lang="en-US" i="1" dirty="0"/>
              <a:t>plausible</a:t>
            </a:r>
            <a:r>
              <a:rPr lang="en-US" dirty="0"/>
              <a:t> explanation of the patterns you observe in your results? </a:t>
            </a:r>
          </a:p>
          <a:p>
            <a:endParaRPr lang="en-US" dirty="0"/>
          </a:p>
          <a:p>
            <a:r>
              <a:rPr lang="en-US" dirty="0"/>
              <a:t>Suppose two groups are being compared and scores in the first group are expected to be higher than scores in the second group. When randomizing observations (</a:t>
            </a:r>
            <a:r>
              <a:rPr lang="en-US" i="1" dirty="0"/>
              <a:t>All Observations </a:t>
            </a:r>
            <a:r>
              <a:rPr lang="en-US" dirty="0"/>
              <a:t>option) the specific form of the physical chance inference is:</a:t>
            </a:r>
          </a:p>
          <a:p>
            <a:pPr lvl="1"/>
            <a:r>
              <a:rPr lang="en-US" dirty="0"/>
              <a:t>	2. </a:t>
            </a:r>
            <a:r>
              <a:rPr lang="en-US" dirty="0">
                <a:solidFill>
                  <a:srgbClr val="FF0000"/>
                </a:solidFill>
              </a:rPr>
              <a:t>“Pairing people </a:t>
            </a:r>
            <a:r>
              <a:rPr lang="en-US" i="1" dirty="0">
                <a:solidFill>
                  <a:srgbClr val="FF0000"/>
                </a:solidFill>
              </a:rPr>
              <a:t>accidentally</a:t>
            </a:r>
            <a:r>
              <a:rPr lang="en-US" dirty="0">
                <a:solidFill>
                  <a:srgbClr val="FF0000"/>
                </a:solidFill>
              </a:rPr>
              <a:t> from the two groups will yield G</a:t>
            </a:r>
            <a:r>
              <a:rPr lang="en-US" baseline="-25000" dirty="0">
                <a:solidFill>
                  <a:srgbClr val="FF0000"/>
                </a:solidFill>
              </a:rPr>
              <a:t>1</a:t>
            </a:r>
            <a:r>
              <a:rPr lang="en-US" dirty="0">
                <a:solidFill>
                  <a:srgbClr val="FF0000"/>
                </a:solidFill>
              </a:rPr>
              <a:t> &gt; G</a:t>
            </a:r>
            <a:r>
              <a:rPr lang="en-US" baseline="-25000" dirty="0">
                <a:solidFill>
                  <a:srgbClr val="FF0000"/>
                </a:solidFill>
              </a:rPr>
              <a:t>2</a:t>
            </a:r>
            <a:r>
              <a:rPr lang="en-US" dirty="0">
                <a:solidFill>
                  <a:srgbClr val="FF0000"/>
                </a:solidFill>
              </a:rPr>
              <a:t>” </a:t>
            </a:r>
            <a:br>
              <a:rPr lang="en-US" dirty="0"/>
            </a:br>
            <a:r>
              <a:rPr lang="en-US" dirty="0"/>
              <a:t>               (Group 1 persons’ values will be higher than Group 2 persons’ values)</a:t>
            </a:r>
          </a:p>
          <a:p>
            <a:endParaRPr lang="en-US" dirty="0"/>
          </a:p>
          <a:p>
            <a:r>
              <a:rPr lang="en-US" dirty="0"/>
              <a:t>When randomizing deep structures (</a:t>
            </a:r>
            <a:r>
              <a:rPr lang="en-US" i="1" dirty="0"/>
              <a:t>Deep Structures</a:t>
            </a:r>
            <a:r>
              <a:rPr lang="en-US" dirty="0"/>
              <a:t> option), the form of the physical chance inference is:</a:t>
            </a:r>
          </a:p>
          <a:p>
            <a:pPr lvl="1"/>
            <a:r>
              <a:rPr lang="en-US" dirty="0"/>
              <a:t>	2. </a:t>
            </a:r>
            <a:r>
              <a:rPr lang="en-US" dirty="0">
                <a:solidFill>
                  <a:srgbClr val="FF0000"/>
                </a:solidFill>
              </a:rPr>
              <a:t>“Pairing </a:t>
            </a:r>
            <a:r>
              <a:rPr lang="en-US" i="1" dirty="0">
                <a:solidFill>
                  <a:srgbClr val="FF0000"/>
                </a:solidFill>
              </a:rPr>
              <a:t>accidentally generated </a:t>
            </a:r>
            <a:r>
              <a:rPr lang="en-US" dirty="0">
                <a:solidFill>
                  <a:srgbClr val="FF0000"/>
                </a:solidFill>
              </a:rPr>
              <a:t>observations (i.e., observations generated by accidental causes) from the </a:t>
            </a:r>
            <a:br>
              <a:rPr lang="en-US" dirty="0">
                <a:solidFill>
                  <a:srgbClr val="FF0000"/>
                </a:solidFill>
              </a:rPr>
            </a:br>
            <a:r>
              <a:rPr lang="en-US" dirty="0">
                <a:solidFill>
                  <a:srgbClr val="FF0000"/>
                </a:solidFill>
              </a:rPr>
              <a:t>               two groups will yield G</a:t>
            </a:r>
            <a:r>
              <a:rPr lang="en-US" baseline="-25000" dirty="0">
                <a:solidFill>
                  <a:srgbClr val="FF0000"/>
                </a:solidFill>
              </a:rPr>
              <a:t>1</a:t>
            </a:r>
            <a:r>
              <a:rPr lang="en-US" dirty="0">
                <a:solidFill>
                  <a:srgbClr val="FF0000"/>
                </a:solidFill>
              </a:rPr>
              <a:t> &gt; G</a:t>
            </a:r>
            <a:r>
              <a:rPr lang="en-US" baseline="-25000" dirty="0">
                <a:solidFill>
                  <a:srgbClr val="FF0000"/>
                </a:solidFill>
              </a:rPr>
              <a:t>2</a:t>
            </a:r>
            <a:r>
              <a:rPr lang="en-US" dirty="0">
                <a:solidFill>
                  <a:srgbClr val="FF0000"/>
                </a:solidFill>
              </a:rPr>
              <a:t>.”</a:t>
            </a:r>
          </a:p>
          <a:p>
            <a:endParaRPr lang="en-US" dirty="0"/>
          </a:p>
          <a:p>
            <a:r>
              <a:rPr lang="en-US" dirty="0"/>
              <a:t>Randomizing by deep structures therefore tests a more general form of physical chance. The observations themselves are considered to have arisen by accidental causes, which also means their ordinal relationships will be accidental. When randomizing by observations the observations themselves are given, and their ordinal relationships are considered accidental; that is, explainable by physical chance.</a:t>
            </a:r>
          </a:p>
        </p:txBody>
      </p:sp>
    </p:spTree>
    <p:extLst>
      <p:ext uri="{BB962C8B-B14F-4D97-AF65-F5344CB8AC3E}">
        <p14:creationId xmlns:p14="http://schemas.microsoft.com/office/powerpoint/2010/main" val="1765725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2361</TotalTime>
  <Words>511</Words>
  <Application>Microsoft Office PowerPoint</Application>
  <PresentationFormat>Widescreen</PresentationFormat>
  <Paragraphs>18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Grice</dc:creator>
  <cp:lastModifiedBy>James Grice</cp:lastModifiedBy>
  <cp:revision>52</cp:revision>
  <dcterms:created xsi:type="dcterms:W3CDTF">2021-05-31T21:46:23Z</dcterms:created>
  <dcterms:modified xsi:type="dcterms:W3CDTF">2021-12-13T00:57:57Z</dcterms:modified>
</cp:coreProperties>
</file>